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7" r:id="rId3"/>
    <p:sldId id="282" r:id="rId4"/>
    <p:sldId id="281" r:id="rId5"/>
    <p:sldId id="299" r:id="rId6"/>
    <p:sldId id="284" r:id="rId7"/>
    <p:sldId id="289" r:id="rId8"/>
    <p:sldId id="288" r:id="rId9"/>
    <p:sldId id="290" r:id="rId10"/>
    <p:sldId id="293" r:id="rId11"/>
    <p:sldId id="298" r:id="rId12"/>
    <p:sldId id="291" r:id="rId13"/>
    <p:sldId id="294" r:id="rId14"/>
    <p:sldId id="278" r:id="rId15"/>
    <p:sldId id="279" r:id="rId16"/>
    <p:sldId id="285" r:id="rId17"/>
    <p:sldId id="295" r:id="rId18"/>
    <p:sldId id="300" r:id="rId19"/>
    <p:sldId id="276" r:id="rId20"/>
    <p:sldId id="292" r:id="rId21"/>
    <p:sldId id="287" r:id="rId22"/>
    <p:sldId id="277" r:id="rId23"/>
    <p:sldId id="303" r:id="rId24"/>
    <p:sldId id="286" r:id="rId25"/>
    <p:sldId id="302" r:id="rId26"/>
    <p:sldId id="305" r:id="rId27"/>
    <p:sldId id="304" r:id="rId28"/>
    <p:sldId id="271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6381" autoAdjust="0"/>
  </p:normalViewPr>
  <p:slideViewPr>
    <p:cSldViewPr snapToGrid="0">
      <p:cViewPr varScale="1">
        <p:scale>
          <a:sx n="78" d="100"/>
          <a:sy n="78" d="100"/>
        </p:scale>
        <p:origin x="15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2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05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99" y="252984"/>
            <a:ext cx="8557403" cy="638711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99" y="1101006"/>
            <a:ext cx="8557403" cy="5411937"/>
          </a:xfrm>
        </p:spPr>
        <p:txBody>
          <a:bodyPr/>
          <a:lstStyle>
            <a:lvl1pPr>
              <a:defRPr sz="2800"/>
            </a:lvl1pPr>
            <a:lvl2pPr marL="457200" indent="-223838">
              <a:buFont typeface="Calibri" panose="020F0502020204030204" pitchFamily="34" charset="0"/>
              <a:buChar char="‒"/>
              <a:defRPr sz="2400"/>
            </a:lvl2pPr>
            <a:lvl3pPr marL="690563" indent="-233363"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974785"/>
            <a:ext cx="9144000" cy="43132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50" y="323581"/>
            <a:ext cx="1347923" cy="49751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540151" y="6596032"/>
            <a:ext cx="310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89D4186-1441-45D1-AAD6-74A60937301C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703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99" y="252984"/>
            <a:ext cx="8557403" cy="638711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" y="1101007"/>
            <a:ext cx="4278700" cy="5144518"/>
          </a:xfrm>
        </p:spPr>
        <p:txBody>
          <a:bodyPr/>
          <a:lstStyle>
            <a:lvl1pPr>
              <a:defRPr sz="2800"/>
            </a:lvl1pPr>
            <a:lvl2pPr marL="457200" indent="-223838">
              <a:buFont typeface="Calibri" panose="020F0502020204030204" pitchFamily="34" charset="0"/>
              <a:buChar char="‒"/>
              <a:defRPr sz="2400"/>
            </a:lvl2pPr>
            <a:lvl3pPr marL="690563" indent="-233363"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8612" y="6468493"/>
            <a:ext cx="552090" cy="260292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11C981F9-BC9D-4A8C-A50B-D14D984648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974785"/>
            <a:ext cx="9144000" cy="43132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9" y="252984"/>
            <a:ext cx="1347923" cy="49751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0" y="1101007"/>
            <a:ext cx="4278700" cy="5144518"/>
          </a:xfrm>
        </p:spPr>
        <p:txBody>
          <a:bodyPr/>
          <a:lstStyle>
            <a:lvl1pPr>
              <a:defRPr sz="2800"/>
            </a:lvl1pPr>
            <a:lvl2pPr marL="457200" indent="-223838">
              <a:buFont typeface="Calibri" panose="020F0502020204030204" pitchFamily="34" charset="0"/>
              <a:buChar char="‒"/>
              <a:defRPr sz="2400"/>
            </a:lvl2pPr>
            <a:lvl3pPr marL="690563" indent="-233363"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6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9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3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7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7BF15-3394-48A9-9E05-C216E7D7E41A}" type="datetimeFigureOut">
              <a:rPr lang="en-US" smtClean="0"/>
              <a:t>05/17/2017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009F0-981C-4F3C-B6CA-4B2E339C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0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074881"/>
            <a:ext cx="8725989" cy="5144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r>
              <a:rPr lang="en-US" sz="4000" b="1" dirty="0" smtClean="0"/>
              <a:t>Nuclear Power Looking Forward:</a:t>
            </a:r>
          </a:p>
          <a:p>
            <a:pPr marL="0" indent="0" algn="ctr">
              <a:buNone/>
            </a:pPr>
            <a:r>
              <a:rPr lang="en-US" sz="4000" b="1" dirty="0"/>
              <a:t>t</a:t>
            </a:r>
            <a:r>
              <a:rPr lang="en-US" sz="4000" b="1" dirty="0" smtClean="0"/>
              <a:t>he Opportunity and the Implications</a:t>
            </a:r>
          </a:p>
          <a:p>
            <a:pPr marL="0" indent="0" algn="ctr">
              <a:buNone/>
            </a:pP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" y="2908668"/>
            <a:ext cx="4772612" cy="3196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9455" y="3759906"/>
            <a:ext cx="3525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Bob Coward</a:t>
            </a:r>
          </a:p>
          <a:p>
            <a:pPr algn="ctr"/>
            <a:r>
              <a:rPr lang="en-US" sz="2400" dirty="0" smtClean="0"/>
              <a:t>President-Elect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American Nuclear </a:t>
            </a:r>
            <a:r>
              <a:rPr lang="en-US" sz="2400" dirty="0" smtClean="0"/>
              <a:t>Society</a:t>
            </a:r>
          </a:p>
          <a:p>
            <a:pPr algn="ctr"/>
            <a:r>
              <a:rPr lang="en-US" sz="2000" dirty="0" smtClean="0"/>
              <a:t>Spring 2017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8482149" y="6565204"/>
            <a:ext cx="461554" cy="259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 21 </a:t>
            </a:r>
            <a:r>
              <a:rPr lang="en-US" dirty="0" smtClean="0"/>
              <a:t>(2015 Paris Agreement)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countries pledge to pursue all measures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 smtClean="0"/>
              <a:t>limit Earth’s </a:t>
            </a:r>
            <a:r>
              <a:rPr lang="en-US" dirty="0"/>
              <a:t>temperature rise </a:t>
            </a:r>
            <a:r>
              <a:rPr lang="en-US" dirty="0" smtClean="0"/>
              <a:t>to &lt;2°C,</a:t>
            </a:r>
            <a:br>
              <a:rPr lang="en-US" dirty="0" smtClean="0"/>
            </a:br>
            <a:r>
              <a:rPr lang="en-US" dirty="0" smtClean="0"/>
              <a:t>while aspiring </a:t>
            </a:r>
            <a:r>
              <a:rPr lang="en-US" dirty="0"/>
              <a:t>to </a:t>
            </a:r>
            <a:r>
              <a:rPr lang="en-US" dirty="0" smtClean="0"/>
              <a:t>&lt;1.5°C</a:t>
            </a:r>
            <a:endParaRPr lang="en-US" dirty="0"/>
          </a:p>
          <a:p>
            <a:r>
              <a:rPr lang="en-US" dirty="0"/>
              <a:t>Each country will provide </a:t>
            </a: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detailed, structured </a:t>
            </a:r>
            <a:r>
              <a:rPr lang="en-US" dirty="0"/>
              <a:t>plan to reduce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emissions every year</a:t>
            </a:r>
          </a:p>
          <a:p>
            <a:r>
              <a:rPr lang="en-US" dirty="0"/>
              <a:t>The developed world will </a:t>
            </a:r>
            <a:r>
              <a:rPr lang="en-US" dirty="0" smtClean="0"/>
              <a:t>assist</a:t>
            </a:r>
            <a:br>
              <a:rPr lang="en-US" dirty="0" smtClean="0"/>
            </a:br>
            <a:r>
              <a:rPr lang="en-US" dirty="0" smtClean="0"/>
              <a:t>developing </a:t>
            </a:r>
            <a:r>
              <a:rPr lang="en-US" dirty="0"/>
              <a:t>countries to achieve </a:t>
            </a:r>
            <a:r>
              <a:rPr lang="en-US" dirty="0" smtClean="0"/>
              <a:t>their</a:t>
            </a:r>
            <a:br>
              <a:rPr lang="en-US" dirty="0" smtClean="0"/>
            </a:br>
            <a:r>
              <a:rPr lang="en-US" dirty="0" smtClean="0"/>
              <a:t>targets</a:t>
            </a:r>
            <a:r>
              <a:rPr lang="en-US" dirty="0"/>
              <a:t>, including </a:t>
            </a:r>
            <a:r>
              <a:rPr lang="en-US" dirty="0" smtClean="0"/>
              <a:t>financial,</a:t>
            </a:r>
            <a:br>
              <a:rPr lang="en-US" dirty="0" smtClean="0"/>
            </a:br>
            <a:r>
              <a:rPr lang="en-US" dirty="0" smtClean="0"/>
              <a:t>technological, </a:t>
            </a:r>
            <a:r>
              <a:rPr lang="en-US" dirty="0"/>
              <a:t>or other support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00" t="8323" r="9467" b="8476"/>
          <a:stretch/>
        </p:blipFill>
        <p:spPr>
          <a:xfrm>
            <a:off x="6114645" y="2029098"/>
            <a:ext cx="3029355" cy="2995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88" y="5406994"/>
            <a:ext cx="1451006" cy="14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Important?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54" y="1204189"/>
            <a:ext cx="7948292" cy="457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the Boardroom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Reality We Can’t Ignore:</a:t>
            </a:r>
          </a:p>
          <a:p>
            <a:pPr lvl="1"/>
            <a:r>
              <a:rPr lang="en-US" dirty="0" smtClean="0"/>
              <a:t>US Nuclear Power Plants becoming</a:t>
            </a:r>
            <a:br>
              <a:rPr lang="en-US" dirty="0" smtClean="0"/>
            </a:br>
            <a:r>
              <a:rPr lang="en-US" dirty="0" smtClean="0"/>
              <a:t>non-competitive in “energy-only” markets</a:t>
            </a:r>
          </a:p>
          <a:p>
            <a:pPr lvl="2"/>
            <a:r>
              <a:rPr lang="en-US" dirty="0" smtClean="0"/>
              <a:t>additional shut-downs likely</a:t>
            </a:r>
          </a:p>
          <a:p>
            <a:pPr lvl="1"/>
            <a:r>
              <a:rPr lang="en-US" dirty="0" smtClean="0"/>
              <a:t>Struggles to complete new build projects</a:t>
            </a:r>
          </a:p>
          <a:p>
            <a:pPr lvl="2"/>
            <a:r>
              <a:rPr lang="en-US" dirty="0" smtClean="0"/>
              <a:t>particularly Westinghouse and </a:t>
            </a:r>
            <a:r>
              <a:rPr lang="en-US" dirty="0" err="1" smtClean="0"/>
              <a:t>Areva</a:t>
            </a:r>
            <a:endParaRPr lang="en-US" dirty="0" smtClean="0"/>
          </a:p>
          <a:p>
            <a:pPr lvl="1"/>
            <a:r>
              <a:rPr lang="en-US" dirty="0" smtClean="0"/>
              <a:t>Projects deferred around the globe</a:t>
            </a:r>
          </a:p>
          <a:p>
            <a:pPr lvl="1"/>
            <a:r>
              <a:rPr lang="en-US" dirty="0" smtClean="0"/>
              <a:t>Toshiba/Westinghouse financial meltdown</a:t>
            </a:r>
          </a:p>
          <a:p>
            <a:pPr marL="227013" indent="-227013">
              <a:buNone/>
            </a:pPr>
            <a:r>
              <a:rPr lang="en-US" dirty="0" smtClean="0"/>
              <a:t>-&gt;  Evolving perception of “</a:t>
            </a:r>
            <a:r>
              <a:rPr lang="en-US" i="1" dirty="0" smtClean="0"/>
              <a:t>nuclear is good </a:t>
            </a:r>
            <a:r>
              <a:rPr lang="en-US" i="1" dirty="0"/>
              <a:t>for </a:t>
            </a:r>
            <a:r>
              <a:rPr lang="en-US" i="1" dirty="0" smtClean="0"/>
              <a:t>environment,</a:t>
            </a:r>
            <a:br>
              <a:rPr lang="en-US" i="1" dirty="0" smtClean="0"/>
            </a:br>
            <a:r>
              <a:rPr lang="en-US" i="1" dirty="0" smtClean="0"/>
              <a:t>   but perhaps bad business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Signs of success:</a:t>
            </a:r>
          </a:p>
          <a:p>
            <a:pPr lvl="1"/>
            <a:r>
              <a:rPr lang="en-US" dirty="0" smtClean="0"/>
              <a:t>Illinois and New York programs</a:t>
            </a:r>
          </a:p>
          <a:p>
            <a:pPr lvl="1"/>
            <a:r>
              <a:rPr lang="en-US" dirty="0" smtClean="0"/>
              <a:t>UAE Nuclear Power Program</a:t>
            </a:r>
          </a:p>
          <a:p>
            <a:pPr lvl="1"/>
            <a:r>
              <a:rPr lang="en-US" dirty="0" smtClean="0"/>
              <a:t>Continued overall success in Korea</a:t>
            </a:r>
          </a:p>
          <a:p>
            <a:pPr lvl="1"/>
            <a:r>
              <a:rPr lang="en-US" dirty="0" smtClean="0"/>
              <a:t>SMRs as mitigation to some of the</a:t>
            </a:r>
            <a:br>
              <a:rPr lang="en-US" dirty="0" smtClean="0"/>
            </a:br>
            <a:r>
              <a:rPr lang="en-US" dirty="0" smtClean="0"/>
              <a:t>financial challenges facing large plants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869" y="1101007"/>
            <a:ext cx="3111754" cy="2271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7361" y="4432130"/>
            <a:ext cx="3425262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We need to fight back the perception by building on our successes and delivering on our commitments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967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Forget, there was a US 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3" y="1101006"/>
            <a:ext cx="5454359" cy="46553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November </a:t>
            </a:r>
            <a:r>
              <a:rPr lang="en-US" dirty="0" smtClean="0"/>
              <a:t>2016 election and actions since have </a:t>
            </a:r>
            <a:r>
              <a:rPr lang="en-US" dirty="0"/>
              <a:t>raised </a:t>
            </a:r>
            <a:r>
              <a:rPr lang="en-US" dirty="0" smtClean="0"/>
              <a:t>questions </a:t>
            </a:r>
            <a:r>
              <a:rPr lang="en-US" dirty="0"/>
              <a:t>regarding </a:t>
            </a:r>
            <a:r>
              <a:rPr lang="en-US" dirty="0" smtClean="0"/>
              <a:t>priorities </a:t>
            </a:r>
            <a:r>
              <a:rPr lang="en-US" dirty="0"/>
              <a:t>of the </a:t>
            </a:r>
            <a:r>
              <a:rPr lang="en-US" dirty="0" smtClean="0"/>
              <a:t>US Federal </a:t>
            </a:r>
            <a:r>
              <a:rPr lang="en-US" dirty="0"/>
              <a:t>government related to energy and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President Trump has backed away from climate change goals in favor of fossil fuels</a:t>
            </a:r>
          </a:p>
          <a:p>
            <a:pPr lvl="1"/>
            <a:r>
              <a:rPr lang="en-US" dirty="0" smtClean="0"/>
              <a:t>Strong support remains in Congress for nuclear energy, particularly advanced nuclear power</a:t>
            </a:r>
            <a:endParaRPr lang="en-US" dirty="0"/>
          </a:p>
          <a:p>
            <a:r>
              <a:rPr lang="en-US" dirty="0"/>
              <a:t>Prevailing opinion is that the opportunity and need for </a:t>
            </a:r>
            <a:r>
              <a:rPr lang="en-US" dirty="0" smtClean="0"/>
              <a:t>advanced nuclear remains</a:t>
            </a:r>
          </a:p>
          <a:p>
            <a:pPr lvl="1"/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 smtClean="0"/>
              <a:t>the US priority </a:t>
            </a:r>
            <a:r>
              <a:rPr lang="en-US" dirty="0"/>
              <a:t>could be lower </a:t>
            </a:r>
            <a:r>
              <a:rPr lang="en-US" dirty="0" smtClean="0"/>
              <a:t>than industry desires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240" y="5581972"/>
            <a:ext cx="6827519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The President and a majority of Congress are pro-nuclear; however, achieving the needed changes in policy and associated priorities continues to be elusive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8" t="458" r="3116" b="2053"/>
          <a:stretch/>
        </p:blipFill>
        <p:spPr>
          <a:xfrm>
            <a:off x="0" y="1576249"/>
            <a:ext cx="3681521" cy="22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Leaving Us 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31" y="1309279"/>
            <a:ext cx="6396742" cy="3611064"/>
          </a:xfrm>
          <a:prstGeom prst="rect">
            <a:avLst/>
          </a:prstGeom>
        </p:spPr>
      </p:pic>
      <p:pic>
        <p:nvPicPr>
          <p:cNvPr id="8" name="Picture 2" descr="Image result for cha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790" y="2904597"/>
            <a:ext cx="5280460" cy="3513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8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we be Excited?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86" y="2029096"/>
            <a:ext cx="3425846" cy="2271485"/>
          </a:xfrm>
          <a:prstGeom prst="rect">
            <a:avLst/>
          </a:prstGeom>
        </p:spPr>
      </p:pic>
      <p:sp>
        <p:nvSpPr>
          <p:cNvPr id="7" name="Bent Arrow 6"/>
          <p:cNvSpPr/>
          <p:nvPr/>
        </p:nvSpPr>
        <p:spPr>
          <a:xfrm flipH="1">
            <a:off x="4894217" y="4271356"/>
            <a:ext cx="2096590" cy="892827"/>
          </a:xfrm>
          <a:prstGeom prst="bentArrow">
            <a:avLst/>
          </a:prstGeom>
          <a:solidFill>
            <a:schemeClr val="tx1"/>
          </a:solidFill>
          <a:scene3d>
            <a:camera prst="orthographicFront">
              <a:rot lat="21599969" lon="10799999" rev="10799999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873" t="23865" r="5527" b="20729"/>
          <a:stretch/>
        </p:blipFill>
        <p:spPr>
          <a:xfrm>
            <a:off x="293299" y="1396472"/>
            <a:ext cx="3587932" cy="1136937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>
            <a:off x="1962507" y="2455430"/>
            <a:ext cx="3332303" cy="8364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scene3d>
            <a:camera prst="orthographicFront">
              <a:rot lat="21599969" lon="10799999" rev="10799999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47" y="3677738"/>
            <a:ext cx="2407621" cy="29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927" y="1101007"/>
            <a:ext cx="5471776" cy="514451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Opportunity</a:t>
            </a:r>
          </a:p>
          <a:p>
            <a:pPr marL="0" indent="0" algn="ctr">
              <a:buNone/>
            </a:pPr>
            <a:r>
              <a:rPr lang="en-US" dirty="0" smtClean="0"/>
              <a:t>What is Possible </a:t>
            </a:r>
            <a:r>
              <a:rPr lang="en-US" dirty="0"/>
              <a:t>(</a:t>
            </a:r>
            <a:r>
              <a:rPr lang="en-US" dirty="0" smtClean="0"/>
              <a:t>and Needed)?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2" y="1654627"/>
            <a:ext cx="3075931" cy="28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Greenhouse Emissions (US)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11709" r="22472"/>
          <a:stretch/>
        </p:blipFill>
        <p:spPr>
          <a:xfrm>
            <a:off x="1615440" y="1118881"/>
            <a:ext cx="5913120" cy="5653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39796" y="2781391"/>
            <a:ext cx="838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86641" y="3902264"/>
            <a:ext cx="708357" cy="207181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41650" y="4973395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13463" y="3902264"/>
            <a:ext cx="1881535" cy="107113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68274" y="4681007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7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Production Sources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227"/>
          <a:stretch/>
        </p:blipFill>
        <p:spPr>
          <a:xfrm>
            <a:off x="238201" y="1122642"/>
            <a:ext cx="8667597" cy="50298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25625" y="2321882"/>
            <a:ext cx="462845" cy="3312564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sp>
        <p:nvSpPr>
          <p:cNvPr id="6" name="Oval 5"/>
          <p:cNvSpPr/>
          <p:nvPr/>
        </p:nvSpPr>
        <p:spPr>
          <a:xfrm>
            <a:off x="2205527" y="2152307"/>
            <a:ext cx="451555" cy="3438595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sp>
        <p:nvSpPr>
          <p:cNvPr id="7" name="Oval 6"/>
          <p:cNvSpPr/>
          <p:nvPr/>
        </p:nvSpPr>
        <p:spPr>
          <a:xfrm>
            <a:off x="2950594" y="2832947"/>
            <a:ext cx="454457" cy="2845042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sp>
        <p:nvSpPr>
          <p:cNvPr id="8" name="Oval 7"/>
          <p:cNvSpPr/>
          <p:nvPr/>
        </p:nvSpPr>
        <p:spPr>
          <a:xfrm>
            <a:off x="3758067" y="4467497"/>
            <a:ext cx="435586" cy="888275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sp>
        <p:nvSpPr>
          <p:cNvPr id="9" name="Oval 8"/>
          <p:cNvSpPr/>
          <p:nvPr/>
        </p:nvSpPr>
        <p:spPr>
          <a:xfrm>
            <a:off x="4504264" y="2686672"/>
            <a:ext cx="474134" cy="2921647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sp>
        <p:nvSpPr>
          <p:cNvPr id="10" name="Oval 9"/>
          <p:cNvSpPr/>
          <p:nvPr/>
        </p:nvSpPr>
        <p:spPr>
          <a:xfrm>
            <a:off x="5289010" y="2875679"/>
            <a:ext cx="462845" cy="2441388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 algn="ctr"/>
            <a:endParaRPr lang="en-US" sz="24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425494" y="3648201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0747" y="3637555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5008" y="3963080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8067" y="4634809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3757" y="3803985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89010" y="3793614"/>
            <a:ext cx="4899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77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and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One, </a:t>
            </a:r>
            <a:r>
              <a:rPr lang="en-US" dirty="0"/>
              <a:t>or </a:t>
            </a:r>
            <a:r>
              <a:rPr lang="en-US" dirty="0" smtClean="0"/>
              <a:t>more likely, both </a:t>
            </a:r>
            <a:r>
              <a:rPr lang="en-US" dirty="0"/>
              <a:t>of two things must occur to achieve emission goals </a:t>
            </a:r>
            <a:r>
              <a:rPr lang="en-US" dirty="0" smtClean="0"/>
              <a:t>(</a:t>
            </a:r>
            <a:r>
              <a:rPr lang="en-US" dirty="0"/>
              <a:t>in US and world-wide): </a:t>
            </a:r>
          </a:p>
          <a:p>
            <a:pPr lvl="1"/>
            <a:r>
              <a:rPr lang="en-US" dirty="0"/>
              <a:t>Significant expansion of nuclear </a:t>
            </a:r>
            <a:r>
              <a:rPr lang="en-US" dirty="0" smtClean="0"/>
              <a:t>power</a:t>
            </a:r>
            <a:endParaRPr lang="en-US" dirty="0"/>
          </a:p>
          <a:p>
            <a:pPr lvl="1"/>
            <a:r>
              <a:rPr lang="en-US" dirty="0"/>
              <a:t>Orders of magnitude advances in energy storage and energy delivery</a:t>
            </a:r>
          </a:p>
          <a:p>
            <a:r>
              <a:rPr lang="en-US" dirty="0"/>
              <a:t>“Advanced Nuclear” is widely</a:t>
            </a:r>
            <a:br>
              <a:rPr lang="en-US" dirty="0"/>
            </a:br>
            <a:r>
              <a:rPr lang="en-US" dirty="0"/>
              <a:t>considered a key opportunity</a:t>
            </a:r>
            <a:br>
              <a:rPr lang="en-US" dirty="0"/>
            </a:br>
            <a:r>
              <a:rPr lang="en-US" dirty="0"/>
              <a:t>to anchor the grid of the future</a:t>
            </a:r>
          </a:p>
          <a:p>
            <a:r>
              <a:rPr lang="en-US" dirty="0"/>
              <a:t>Aging infrastructure must be</a:t>
            </a:r>
            <a:br>
              <a:rPr lang="en-US" dirty="0"/>
            </a:br>
            <a:r>
              <a:rPr lang="en-US" dirty="0"/>
              <a:t>addressed in parallel with</a:t>
            </a:r>
            <a:br>
              <a:rPr lang="en-US" dirty="0"/>
            </a:br>
            <a:r>
              <a:rPr lang="en-US" dirty="0"/>
              <a:t>implementing new technology</a:t>
            </a:r>
          </a:p>
          <a:p>
            <a:r>
              <a:rPr lang="en-US" dirty="0"/>
              <a:t>Balancing technology development, reliability, cost, safety, and NIMBY, BANANA, and NOPE issues will be critical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9626" y="2918637"/>
            <a:ext cx="3592538" cy="177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51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Perspective</a:t>
            </a:r>
          </a:p>
          <a:p>
            <a:r>
              <a:rPr lang="en-US" dirty="0" smtClean="0"/>
              <a:t>Situation</a:t>
            </a:r>
          </a:p>
          <a:p>
            <a:r>
              <a:rPr lang="en-US" dirty="0" smtClean="0"/>
              <a:t>Opportunity</a:t>
            </a:r>
          </a:p>
          <a:p>
            <a:r>
              <a:rPr lang="en-US" dirty="0" smtClean="0"/>
              <a:t>Implications</a:t>
            </a:r>
            <a:endParaRPr lang="en-US" dirty="0"/>
          </a:p>
          <a:p>
            <a:endParaRPr lang="en-US" dirty="0" smtClean="0"/>
          </a:p>
          <a:p>
            <a:pPr marL="854075" indent="0">
              <a:buNone/>
            </a:pPr>
            <a:r>
              <a:rPr lang="en-US" i="1" dirty="0" smtClean="0"/>
              <a:t>And then let’s talk some…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147" y="1180730"/>
            <a:ext cx="2839602" cy="35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Currently a</a:t>
            </a:r>
            <a:r>
              <a:rPr lang="en-US" dirty="0" smtClean="0"/>
              <a:t> </a:t>
            </a:r>
            <a:r>
              <a:rPr lang="en-US" dirty="0"/>
              <a:t>“bright shiny object” in Washington</a:t>
            </a:r>
          </a:p>
          <a:p>
            <a:pPr lvl="1"/>
            <a:r>
              <a:rPr lang="en-US" dirty="0"/>
              <a:t>Wide </a:t>
            </a:r>
            <a:r>
              <a:rPr lang="en-US" dirty="0" smtClean="0"/>
              <a:t>and strong bi-partisan support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by Washington standards)</a:t>
            </a:r>
          </a:p>
          <a:p>
            <a:pPr lvl="1"/>
            <a:r>
              <a:rPr lang="en-US" dirty="0" smtClean="0"/>
              <a:t>Seen </a:t>
            </a:r>
            <a:r>
              <a:rPr lang="en-US" dirty="0"/>
              <a:t>as foundation </a:t>
            </a:r>
            <a:r>
              <a:rPr lang="en-US" dirty="0" smtClean="0"/>
              <a:t>element </a:t>
            </a:r>
            <a:r>
              <a:rPr lang="en-US" dirty="0"/>
              <a:t>of effort to </a:t>
            </a:r>
            <a:r>
              <a:rPr lang="en-US" dirty="0" smtClean="0"/>
              <a:t>reduce</a:t>
            </a:r>
            <a:br>
              <a:rPr lang="en-US" dirty="0" smtClean="0"/>
            </a:br>
            <a:r>
              <a:rPr lang="en-US" dirty="0" smtClean="0"/>
              <a:t>emissions and clean </a:t>
            </a:r>
            <a:r>
              <a:rPr lang="en-US" dirty="0"/>
              <a:t>air</a:t>
            </a:r>
          </a:p>
          <a:p>
            <a:r>
              <a:rPr lang="en-US" dirty="0" smtClean="0"/>
              <a:t>What </a:t>
            </a:r>
            <a:r>
              <a:rPr lang="en-US" dirty="0"/>
              <a:t>is an “Advanced Reactor”?</a:t>
            </a:r>
          </a:p>
          <a:p>
            <a:pPr lvl="1"/>
            <a:r>
              <a:rPr lang="en-US" dirty="0"/>
              <a:t>Gas cooled, sodium cooled, molten salt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very high temperature </a:t>
            </a:r>
            <a:r>
              <a:rPr lang="en-US" dirty="0"/>
              <a:t>gas</a:t>
            </a:r>
            <a:r>
              <a:rPr lang="en-US" dirty="0" smtClean="0"/>
              <a:t>, super-critical</a:t>
            </a:r>
            <a:br>
              <a:rPr lang="en-US" dirty="0" smtClean="0"/>
            </a:br>
            <a:r>
              <a:rPr lang="en-US" dirty="0" smtClean="0"/>
              <a:t>water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Typically:</a:t>
            </a:r>
          </a:p>
          <a:p>
            <a:pPr lvl="2"/>
            <a:r>
              <a:rPr lang="en-US" dirty="0"/>
              <a:t>“Walk away safe”</a:t>
            </a:r>
          </a:p>
          <a:p>
            <a:pPr lvl="2"/>
            <a:r>
              <a:rPr lang="en-US" dirty="0"/>
              <a:t>High temperature (500° - 900°C)</a:t>
            </a:r>
          </a:p>
          <a:p>
            <a:pPr lvl="2"/>
            <a:r>
              <a:rPr lang="en-US" dirty="0"/>
              <a:t>Proliferation resistant</a:t>
            </a:r>
          </a:p>
          <a:p>
            <a:pPr lvl="2"/>
            <a:r>
              <a:rPr lang="en-US" dirty="0"/>
              <a:t>Heat applications in addition to </a:t>
            </a:r>
            <a:r>
              <a:rPr lang="en-US" dirty="0" smtClean="0"/>
              <a:t>electricity generation</a:t>
            </a:r>
            <a:endParaRPr lang="en-US" dirty="0"/>
          </a:p>
          <a:p>
            <a:pPr lvl="2"/>
            <a:r>
              <a:rPr lang="en-US" dirty="0"/>
              <a:t>Many low pressure</a:t>
            </a:r>
          </a:p>
          <a:p>
            <a:pPr lvl="2"/>
            <a:r>
              <a:rPr lang="en-US" dirty="0"/>
              <a:t>Many closed fuel cycle</a:t>
            </a:r>
          </a:p>
          <a:p>
            <a:r>
              <a:rPr lang="en-US" dirty="0"/>
              <a:t>Little to no regulatory infrastructure in place</a:t>
            </a:r>
          </a:p>
          <a:p>
            <a:endParaRPr lang="en-US" dirty="0"/>
          </a:p>
        </p:txBody>
      </p:sp>
      <p:pic>
        <p:nvPicPr>
          <p:cNvPr id="5" name="Picture 2" descr="PGSFR (KAERI) 230x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0556" y="1196951"/>
            <a:ext cx="1700384" cy="1848244"/>
          </a:xfrm>
          <a:prstGeom prst="rect">
            <a:avLst/>
          </a:prstGeom>
          <a:noFill/>
        </p:spPr>
      </p:pic>
      <p:pic>
        <p:nvPicPr>
          <p:cNvPr id="6" name="Picture 6" descr="Image result for x energy nucle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0556" y="4089173"/>
            <a:ext cx="1700186" cy="236566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184245" y="6061160"/>
            <a:ext cx="1295400" cy="38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28600" indent="-228600" algn="ctr"/>
            <a:endParaRPr lang="en-US" sz="2400" dirty="0" smtClean="0"/>
          </a:p>
        </p:txBody>
      </p:sp>
      <p:pic>
        <p:nvPicPr>
          <p:cNvPr id="4" name="Picture 4" descr="Image result for terrapow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6455" y="2387487"/>
            <a:ext cx="1705138" cy="238719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58240" y="6128399"/>
            <a:ext cx="6827519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Goal: “Half the cost, twice as fast”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5874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Challenge is Even Greater…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29" y="1061258"/>
            <a:ext cx="7875342" cy="266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538" y="3795505"/>
            <a:ext cx="4902925" cy="29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72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1101007"/>
            <a:ext cx="5193102" cy="5144518"/>
          </a:xfrm>
        </p:spPr>
        <p:txBody>
          <a:bodyPr/>
          <a:lstStyle/>
          <a:p>
            <a:r>
              <a:rPr lang="en-US" dirty="0" smtClean="0"/>
              <a:t>There is a complex relationship between:</a:t>
            </a:r>
          </a:p>
          <a:p>
            <a:pPr lvl="1"/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Food</a:t>
            </a:r>
          </a:p>
          <a:p>
            <a:pPr lvl="1"/>
            <a:r>
              <a:rPr lang="en-US" dirty="0" smtClean="0"/>
              <a:t>Land Use</a:t>
            </a:r>
          </a:p>
          <a:p>
            <a:r>
              <a:rPr lang="en-US" dirty="0" smtClean="0"/>
              <a:t>We must balance these competing factors to achieve sustainable access to all needed resources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240" y="5685396"/>
            <a:ext cx="6827519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As stewards, we must consider all aspects of how we use our resources effectively and sustainably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19" t="9825" r="2935"/>
          <a:stretch/>
        </p:blipFill>
        <p:spPr>
          <a:xfrm>
            <a:off x="0" y="1268041"/>
            <a:ext cx="3763107" cy="37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5,000 </a:t>
            </a:r>
            <a:r>
              <a:rPr lang="en-US" dirty="0" err="1" smtClean="0"/>
              <a:t>MWe</a:t>
            </a:r>
            <a:r>
              <a:rPr lang="en-US" dirty="0" smtClean="0"/>
              <a:t> 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05254"/>
              </p:ext>
            </p:extLst>
          </p:nvPr>
        </p:nvGraphicFramePr>
        <p:xfrm>
          <a:off x="293298" y="1310054"/>
          <a:ext cx="8557404" cy="539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2468"/>
                <a:gridCol w="2852468"/>
                <a:gridCol w="2852468"/>
              </a:tblGrid>
              <a:tr h="2549769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3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4 “large”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nuclear reactors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15</a:t>
                      </a:r>
                      <a:r>
                        <a:rPr lang="en-US" baseline="0" dirty="0" smtClean="0"/>
                        <a:t> to </a:t>
                      </a:r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SMRs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5 to 8 combined cycle plants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49769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1670 to 2500 Wind Turbines (over 300</a:t>
                      </a:r>
                      <a:r>
                        <a:rPr lang="en-US" baseline="0" dirty="0" smtClean="0"/>
                        <a:t> to </a:t>
                      </a:r>
                      <a:r>
                        <a:rPr lang="en-US" dirty="0" smtClean="0"/>
                        <a:t>400 miles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)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40 to 50 miles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of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solar panels</a:t>
                      </a: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5 to 8 coal boilers </a:t>
                      </a: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6" y="1371827"/>
            <a:ext cx="2662506" cy="1767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023" y="1371827"/>
            <a:ext cx="2703954" cy="1348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048" y="1371826"/>
            <a:ext cx="2699898" cy="1547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24" y="3904488"/>
            <a:ext cx="2742714" cy="1821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443" y="3921368"/>
            <a:ext cx="2750276" cy="1552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624" y="3921368"/>
            <a:ext cx="2716135" cy="18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927" y="1101007"/>
            <a:ext cx="5471776" cy="514451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Implications</a:t>
            </a:r>
          </a:p>
          <a:p>
            <a:pPr marL="0" indent="0" algn="ctr">
              <a:buNone/>
            </a:pPr>
            <a:r>
              <a:rPr lang="en-US" dirty="0" smtClean="0"/>
              <a:t>What Does This Mean to Us?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9" y="1210491"/>
            <a:ext cx="4853455" cy="26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Future – Big Picture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Aggressively take action to fix dysfunctional electricity markets – without a thriving industry today, we won’t capture our future opportunity</a:t>
            </a:r>
          </a:p>
          <a:p>
            <a:r>
              <a:rPr lang="en-US" dirty="0" smtClean="0"/>
              <a:t>Take </a:t>
            </a:r>
            <a:r>
              <a:rPr lang="en-US" dirty="0"/>
              <a:t>a more “Societal Approach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focused on challenges and benefits</a:t>
            </a:r>
            <a:endParaRPr lang="en-US" dirty="0"/>
          </a:p>
          <a:p>
            <a:pPr lvl="1"/>
            <a:r>
              <a:rPr lang="en-US" dirty="0"/>
              <a:t>Recognize the strategic and long </a:t>
            </a:r>
            <a:r>
              <a:rPr lang="en-US" dirty="0" smtClean="0"/>
              <a:t>term</a:t>
            </a:r>
            <a:br>
              <a:rPr lang="en-US" dirty="0" smtClean="0"/>
            </a:br>
            <a:r>
              <a:rPr lang="en-US" dirty="0" smtClean="0"/>
              <a:t>benefits </a:t>
            </a:r>
            <a:r>
              <a:rPr lang="en-US" dirty="0"/>
              <a:t>of nuclear </a:t>
            </a:r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/>
              <a:t>efforts to </a:t>
            </a:r>
            <a:r>
              <a:rPr lang="en-US" dirty="0" smtClean="0"/>
              <a:t>promote/stimulate</a:t>
            </a:r>
            <a:br>
              <a:rPr lang="en-US" dirty="0" smtClean="0"/>
            </a:br>
            <a:r>
              <a:rPr lang="en-US" dirty="0" smtClean="0"/>
              <a:t>energy </a:t>
            </a:r>
            <a:r>
              <a:rPr lang="en-US" dirty="0"/>
              <a:t>companies to collaborate on new plant projects to share the risks and benefits</a:t>
            </a:r>
          </a:p>
          <a:p>
            <a:pPr lvl="1"/>
            <a:r>
              <a:rPr lang="en-US" dirty="0"/>
              <a:t>Consider incentives and programs to ease the cash flow </a:t>
            </a:r>
            <a:r>
              <a:rPr lang="en-US" dirty="0" smtClean="0"/>
              <a:t>challenges</a:t>
            </a:r>
          </a:p>
          <a:p>
            <a:r>
              <a:rPr lang="en-US" dirty="0" smtClean="0"/>
              <a:t>Fully </a:t>
            </a:r>
            <a:r>
              <a:rPr lang="en-US" dirty="0"/>
              <a:t>evaluate the ability of SMRs to address the challenges and then deploy them with confidence on a broad scale</a:t>
            </a:r>
          </a:p>
          <a:p>
            <a:r>
              <a:rPr lang="en-US" dirty="0"/>
              <a:t>Complete the needed R&amp;D and infrastructure to support advanced reactors, </a:t>
            </a:r>
            <a:r>
              <a:rPr lang="en-US" dirty="0" smtClean="0"/>
              <a:t>and move </a:t>
            </a:r>
            <a:r>
              <a:rPr lang="en-US" dirty="0"/>
              <a:t>forward to implementation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855" y="1882912"/>
            <a:ext cx="3351928" cy="16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Future – You and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is a “Leadership Moment” – embrace it and influence those around you</a:t>
            </a:r>
          </a:p>
          <a:p>
            <a:r>
              <a:rPr lang="en-US" dirty="0" smtClean="0"/>
              <a:t>We need to be aligned and coordinated… </a:t>
            </a:r>
            <a:r>
              <a:rPr lang="en-US" i="1" dirty="0" smtClean="0"/>
              <a:t>and understand the big picture</a:t>
            </a:r>
            <a:endParaRPr lang="en-US" dirty="0" smtClean="0"/>
          </a:p>
          <a:p>
            <a:r>
              <a:rPr lang="en-US" dirty="0" smtClean="0"/>
              <a:t>This will be long and hard, </a:t>
            </a:r>
            <a:br>
              <a:rPr lang="en-US" dirty="0" smtClean="0"/>
            </a:br>
            <a:r>
              <a:rPr lang="en-US" dirty="0" smtClean="0"/>
              <a:t>so it is important to:</a:t>
            </a:r>
          </a:p>
          <a:p>
            <a:pPr lvl="1"/>
            <a:r>
              <a:rPr lang="en-US" dirty="0" smtClean="0"/>
              <a:t>Have patience</a:t>
            </a:r>
          </a:p>
          <a:p>
            <a:pPr lvl="1"/>
            <a:r>
              <a:rPr lang="en-US" dirty="0" smtClean="0"/>
              <a:t>Be diligent</a:t>
            </a:r>
          </a:p>
          <a:p>
            <a:pPr lvl="1"/>
            <a:r>
              <a:rPr lang="en-US" dirty="0" smtClean="0"/>
              <a:t>Stay on task</a:t>
            </a:r>
          </a:p>
          <a:p>
            <a:pPr lvl="1"/>
            <a:r>
              <a:rPr lang="en-US" dirty="0" smtClean="0"/>
              <a:t>Stay on message</a:t>
            </a:r>
          </a:p>
          <a:p>
            <a:pPr lvl="1"/>
            <a:r>
              <a:rPr lang="en-US" dirty="0" smtClean="0"/>
              <a:t>Be a team</a:t>
            </a:r>
          </a:p>
          <a:p>
            <a:r>
              <a:rPr lang="en-US" dirty="0" smtClean="0"/>
              <a:t>Deliver on commitments – build trust, then build more trust!</a:t>
            </a:r>
          </a:p>
          <a:p>
            <a:r>
              <a:rPr lang="en-US" dirty="0" smtClean="0"/>
              <a:t>Continue to grow as professionals:</a:t>
            </a:r>
          </a:p>
          <a:p>
            <a:pPr lvl="1"/>
            <a:r>
              <a:rPr lang="en-US" dirty="0" smtClean="0"/>
              <a:t>Learn and experience</a:t>
            </a:r>
          </a:p>
          <a:p>
            <a:pPr lvl="1"/>
            <a:r>
              <a:rPr lang="en-US" dirty="0" smtClean="0"/>
              <a:t>Improve communication and leadership skills</a:t>
            </a:r>
          </a:p>
          <a:p>
            <a:pPr lvl="1"/>
            <a:r>
              <a:rPr lang="en-US" dirty="0" smtClean="0"/>
              <a:t>Adapt and apply yourself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830" y="2420983"/>
            <a:ext cx="3599243" cy="18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So Damn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99" y="1101007"/>
            <a:ext cx="8557403" cy="47810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Nuclear power plants provide important benefits and address equally important national </a:t>
            </a:r>
            <a:r>
              <a:rPr lang="en-US" dirty="0" smtClean="0"/>
              <a:t>challenges:</a:t>
            </a:r>
            <a:endParaRPr lang="en-US" dirty="0"/>
          </a:p>
          <a:p>
            <a:pPr lvl="1"/>
            <a:r>
              <a:rPr lang="en-US" dirty="0" smtClean="0"/>
              <a:t>Economic engines</a:t>
            </a:r>
          </a:p>
          <a:p>
            <a:pPr lvl="1"/>
            <a:r>
              <a:rPr lang="en-US" dirty="0" smtClean="0"/>
              <a:t>Climate/environment</a:t>
            </a:r>
            <a:endParaRPr lang="en-US" dirty="0"/>
          </a:p>
          <a:p>
            <a:pPr lvl="1"/>
            <a:r>
              <a:rPr lang="en-US" dirty="0"/>
              <a:t>Energy independence</a:t>
            </a:r>
          </a:p>
          <a:p>
            <a:pPr lvl="1"/>
            <a:r>
              <a:rPr lang="en-US" dirty="0"/>
              <a:t>Diversity of energy resources</a:t>
            </a:r>
          </a:p>
          <a:p>
            <a:pPr lvl="1"/>
            <a:r>
              <a:rPr lang="en-US" dirty="0"/>
              <a:t>Stability </a:t>
            </a:r>
            <a:r>
              <a:rPr lang="en-US" dirty="0" smtClean="0"/>
              <a:t>and reliability of the</a:t>
            </a:r>
            <a:br>
              <a:rPr lang="en-US" dirty="0" smtClean="0"/>
            </a:br>
            <a:r>
              <a:rPr lang="en-US" dirty="0" smtClean="0"/>
              <a:t>electric grid </a:t>
            </a:r>
          </a:p>
          <a:p>
            <a:pPr lvl="1"/>
            <a:r>
              <a:rPr lang="en-US" dirty="0" smtClean="0"/>
              <a:t>Predictability of electricity </a:t>
            </a:r>
            <a:r>
              <a:rPr lang="en-US" dirty="0"/>
              <a:t>costs</a:t>
            </a:r>
          </a:p>
          <a:p>
            <a:pPr lvl="1"/>
            <a:r>
              <a:rPr lang="en-US" dirty="0" smtClean="0"/>
              <a:t>National Security</a:t>
            </a:r>
          </a:p>
          <a:p>
            <a:r>
              <a:rPr lang="en-US" dirty="0"/>
              <a:t>As </a:t>
            </a:r>
            <a:r>
              <a:rPr lang="en-US" dirty="0" smtClean="0"/>
              <a:t>leaders in industry and our </a:t>
            </a:r>
            <a:r>
              <a:rPr lang="en-US" dirty="0"/>
              <a:t>communities, we have the obligation to make investment decisions </a:t>
            </a:r>
            <a:r>
              <a:rPr lang="en-US" dirty="0" smtClean="0"/>
              <a:t>for the best overall approach for long term energy &amp; environment stewardship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240" y="5702981"/>
            <a:ext cx="6827519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We need to create the future for nuclear power and we need to be successful… </a:t>
            </a:r>
            <a:r>
              <a:rPr lang="en-US" sz="2200" b="1" i="1" dirty="0" smtClean="0"/>
              <a:t>Together!</a:t>
            </a:r>
            <a:endParaRPr lang="en-US" sz="2200" b="1" i="1" dirty="0"/>
          </a:p>
        </p:txBody>
      </p:sp>
      <p:pic>
        <p:nvPicPr>
          <p:cNvPr id="5" name="Picture 4" descr="alternative-energy-imag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485" y="1938018"/>
            <a:ext cx="4058895" cy="244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49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833" y="3430175"/>
            <a:ext cx="4121037" cy="3132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346" y="1275042"/>
            <a:ext cx="7649307" cy="1912464"/>
          </a:xfrm>
        </p:spPr>
        <p:txBody>
          <a:bodyPr>
            <a:noAutofit/>
          </a:bodyPr>
          <a:lstStyle/>
          <a:p>
            <a:pPr marL="227013" indent="0">
              <a:buNone/>
            </a:pPr>
            <a:r>
              <a:rPr lang="en-US" sz="3600" b="1" i="1" dirty="0" smtClean="0"/>
              <a:t>“If you want to go fast, go alone,</a:t>
            </a:r>
          </a:p>
          <a:p>
            <a:pPr marL="227013" indent="0">
              <a:buNone/>
            </a:pPr>
            <a:r>
              <a:rPr lang="en-US" sz="3600" b="1" i="1" dirty="0"/>
              <a:t>	</a:t>
            </a:r>
            <a:r>
              <a:rPr lang="en-US" sz="3600" b="1" i="1" dirty="0" smtClean="0"/>
              <a:t>if you want to go far, go together”</a:t>
            </a:r>
          </a:p>
          <a:p>
            <a:pPr marL="227013" indent="0">
              <a:buNone/>
            </a:pPr>
            <a:r>
              <a:rPr lang="en-US" sz="3600" b="1" i="1" dirty="0"/>
              <a:t>	</a:t>
            </a:r>
            <a:r>
              <a:rPr lang="en-US" sz="3600" b="1" i="1" dirty="0" smtClean="0"/>
              <a:t>			</a:t>
            </a:r>
            <a:r>
              <a:rPr lang="en-US" b="1" i="1" dirty="0" smtClean="0"/>
              <a:t>African Proverb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1408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8800" dirty="0" smtClean="0"/>
          </a:p>
          <a:p>
            <a:pPr marL="0" indent="0" algn="ctr">
              <a:buNone/>
            </a:pPr>
            <a:r>
              <a:rPr lang="en-US" sz="8800" dirty="0" smtClean="0"/>
              <a:t>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6000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269" y="1101007"/>
            <a:ext cx="5123433" cy="514451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dirty="0" smtClean="0"/>
              <a:t>Perspective</a:t>
            </a:r>
          </a:p>
          <a:p>
            <a:pPr marL="0" indent="0" algn="ctr">
              <a:buNone/>
            </a:pPr>
            <a:r>
              <a:rPr lang="en-US" sz="3200" dirty="0" smtClean="0"/>
              <a:t>What Frames </a:t>
            </a:r>
            <a:r>
              <a:rPr lang="en-US" sz="3200" dirty="0"/>
              <a:t>M</a:t>
            </a:r>
            <a:r>
              <a:rPr lang="en-US" sz="3200" dirty="0" smtClean="0"/>
              <a:t>y </a:t>
            </a:r>
            <a:r>
              <a:rPr lang="en-US" sz="3200" dirty="0"/>
              <a:t>V</a:t>
            </a:r>
            <a:r>
              <a:rPr lang="en-US" sz="3200" dirty="0" smtClean="0"/>
              <a:t>iews?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9" y="1432583"/>
            <a:ext cx="3592247" cy="21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– Where I Come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Principal Officer (co-President) of MPR – a </a:t>
            </a:r>
            <a:r>
              <a:rPr lang="en-US" dirty="0"/>
              <a:t>world leading </a:t>
            </a:r>
            <a:r>
              <a:rPr lang="en-US" dirty="0" smtClean="0"/>
              <a:t>specialty </a:t>
            </a:r>
            <a:r>
              <a:rPr lang="en-US" dirty="0"/>
              <a:t>engineering and project management </a:t>
            </a:r>
            <a:r>
              <a:rPr lang="en-US" dirty="0" smtClean="0"/>
              <a:t>services company</a:t>
            </a:r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provide </a:t>
            </a:r>
            <a:r>
              <a:rPr lang="en-US" dirty="0" smtClean="0"/>
              <a:t>high value and innovative engineering and project/risk management solutions to domestic and </a:t>
            </a:r>
            <a:r>
              <a:rPr lang="en-US" dirty="0"/>
              <a:t>international clients in:</a:t>
            </a:r>
          </a:p>
          <a:p>
            <a:pPr lvl="1"/>
            <a:r>
              <a:rPr lang="en-US" dirty="0"/>
              <a:t>Energy</a:t>
            </a:r>
          </a:p>
          <a:p>
            <a:pPr lvl="1"/>
            <a:r>
              <a:rPr lang="en-US" dirty="0"/>
              <a:t>Defense &amp; National Security</a:t>
            </a:r>
          </a:p>
          <a:p>
            <a:pPr lvl="1"/>
            <a:r>
              <a:rPr lang="en-US" dirty="0"/>
              <a:t>Health &amp; Life Sciences</a:t>
            </a:r>
          </a:p>
          <a:p>
            <a:r>
              <a:rPr lang="en-US" dirty="0" smtClean="0"/>
              <a:t>We work for:</a:t>
            </a:r>
          </a:p>
          <a:p>
            <a:pPr lvl="1"/>
            <a:r>
              <a:rPr lang="en-US" dirty="0" smtClean="0"/>
              <a:t>Every US nuclear power plant</a:t>
            </a:r>
          </a:p>
          <a:p>
            <a:pPr lvl="1"/>
            <a:r>
              <a:rPr lang="en-US" dirty="0" smtClean="0"/>
              <a:t>Numerous others world-wide</a:t>
            </a:r>
          </a:p>
          <a:p>
            <a:pPr lvl="1"/>
            <a:r>
              <a:rPr lang="en-US" dirty="0" smtClean="0"/>
              <a:t>All major NSSS vendors and many other industry companies</a:t>
            </a:r>
          </a:p>
          <a:p>
            <a:pPr lvl="1"/>
            <a:r>
              <a:rPr lang="en-US" dirty="0" smtClean="0"/>
              <a:t>DOE and DOD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719" t="32028" r="11093" b="33298"/>
          <a:stretch/>
        </p:blipFill>
        <p:spPr>
          <a:xfrm>
            <a:off x="5002823" y="3553326"/>
            <a:ext cx="3847879" cy="9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37" y="1963327"/>
            <a:ext cx="2444210" cy="2523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– Where I Come From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99" y="1101007"/>
            <a:ext cx="8557403" cy="435926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MPR was founded </a:t>
            </a:r>
            <a:r>
              <a:rPr lang="en-US" dirty="0"/>
              <a:t>by </a:t>
            </a:r>
            <a:r>
              <a:rPr lang="en-US" dirty="0" smtClean="0"/>
              <a:t>the chief </a:t>
            </a:r>
            <a:r>
              <a:rPr lang="en-US" dirty="0"/>
              <a:t>leaders of Admiral Rickover’s </a:t>
            </a:r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developed the Naval Nuclear </a:t>
            </a:r>
            <a:r>
              <a:rPr lang="en-US" dirty="0" smtClean="0"/>
              <a:t>Propulsion Program</a:t>
            </a:r>
            <a:br>
              <a:rPr lang="en-US" dirty="0" smtClean="0"/>
            </a:br>
            <a:r>
              <a:rPr lang="en-US" dirty="0" smtClean="0"/>
              <a:t>as </a:t>
            </a:r>
            <a:r>
              <a:rPr lang="en-US" dirty="0"/>
              <a:t>well as first </a:t>
            </a:r>
            <a:r>
              <a:rPr lang="en-US" dirty="0" smtClean="0"/>
              <a:t>commercial nuclear power plant</a:t>
            </a:r>
          </a:p>
          <a:p>
            <a:r>
              <a:rPr lang="en-US" dirty="0"/>
              <a:t>MPR was there </a:t>
            </a:r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dirty="0" smtClean="0"/>
              <a:t>beginning of the nuclear</a:t>
            </a:r>
            <a:br>
              <a:rPr lang="en-US" dirty="0" smtClean="0"/>
            </a:br>
            <a:r>
              <a:rPr lang="en-US" dirty="0" smtClean="0"/>
              <a:t>industry</a:t>
            </a:r>
            <a:r>
              <a:rPr lang="en-US" dirty="0"/>
              <a:t>, has remained </a:t>
            </a:r>
            <a:r>
              <a:rPr lang="en-US" dirty="0" smtClean="0"/>
              <a:t>there for 50+ years,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it is still our primary business </a:t>
            </a:r>
            <a:r>
              <a:rPr lang="en-US" dirty="0" smtClean="0"/>
              <a:t>focus today</a:t>
            </a:r>
            <a:endParaRPr lang="en-US" dirty="0"/>
          </a:p>
          <a:p>
            <a:r>
              <a:rPr lang="en-US" dirty="0" smtClean="0"/>
              <a:t>The founders instilled a culture that remains</a:t>
            </a:r>
            <a:br>
              <a:rPr lang="en-US" dirty="0" smtClean="0"/>
            </a:br>
            <a:r>
              <a:rPr lang="en-US" dirty="0" smtClean="0"/>
              <a:t>today:</a:t>
            </a:r>
          </a:p>
          <a:p>
            <a:pPr lvl="1"/>
            <a:r>
              <a:rPr lang="en-US" dirty="0"/>
              <a:t>Technical </a:t>
            </a:r>
            <a:r>
              <a:rPr lang="en-US" dirty="0" smtClean="0"/>
              <a:t>Rigor</a:t>
            </a:r>
            <a:endParaRPr lang="en-US" dirty="0"/>
          </a:p>
          <a:p>
            <a:pPr lvl="1"/>
            <a:r>
              <a:rPr lang="en-US" dirty="0" smtClean="0"/>
              <a:t>Discipline</a:t>
            </a:r>
            <a:endParaRPr lang="en-US" dirty="0"/>
          </a:p>
          <a:p>
            <a:pPr lvl="1"/>
            <a:r>
              <a:rPr lang="en-US" dirty="0" smtClean="0"/>
              <a:t>Integrity</a:t>
            </a:r>
            <a:endParaRPr lang="en-US" dirty="0"/>
          </a:p>
          <a:p>
            <a:r>
              <a:rPr lang="en-US" dirty="0" smtClean="0"/>
              <a:t>We own, safeguard, and apply </a:t>
            </a:r>
            <a:r>
              <a:rPr lang="en-US" dirty="0"/>
              <a:t>the Rickover legacy for excellence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8092" y="5564556"/>
            <a:ext cx="7027816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I’m a “nuclear power guy”, and have been my entire career: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 believer in it’s benefits and the potential for even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Proud of the industry I help lead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855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6011" y="1101007"/>
            <a:ext cx="5384691" cy="514451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dirty="0" smtClean="0"/>
              <a:t>Situation</a:t>
            </a:r>
          </a:p>
          <a:p>
            <a:pPr marL="0" indent="0" algn="ctr">
              <a:buNone/>
            </a:pPr>
            <a:r>
              <a:rPr lang="en-US" sz="3200" dirty="0" smtClean="0"/>
              <a:t>Where do Things Stand Today?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2" y="1759350"/>
            <a:ext cx="4870885" cy="25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67" t="16626" r="3221" b="19040"/>
          <a:stretch/>
        </p:blipFill>
        <p:spPr>
          <a:xfrm>
            <a:off x="0" y="2137134"/>
            <a:ext cx="8960200" cy="410839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0" y="1101006"/>
            <a:ext cx="4278700" cy="5386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Anxious</a:t>
            </a:r>
          </a:p>
          <a:p>
            <a:r>
              <a:rPr lang="en-US" sz="2400" dirty="0" smtClean="0"/>
              <a:t>The numbers:</a:t>
            </a:r>
          </a:p>
          <a:p>
            <a:pPr lvl="1"/>
            <a:r>
              <a:rPr lang="en-US" sz="2000" dirty="0" smtClean="0"/>
              <a:t>6 US reactors recently closed</a:t>
            </a:r>
          </a:p>
          <a:p>
            <a:pPr lvl="1"/>
            <a:r>
              <a:rPr lang="en-US" sz="2000" dirty="0" smtClean="0"/>
              <a:t>4 more closures planned</a:t>
            </a:r>
          </a:p>
          <a:p>
            <a:pPr lvl="1"/>
            <a:r>
              <a:rPr lang="en-US" sz="2000" dirty="0" smtClean="0"/>
              <a:t>~10+ threatened</a:t>
            </a:r>
          </a:p>
          <a:p>
            <a:r>
              <a:rPr lang="en-US" sz="2400" dirty="0" smtClean="0"/>
              <a:t>The trends:</a:t>
            </a:r>
          </a:p>
          <a:p>
            <a:pPr lvl="1"/>
            <a:r>
              <a:rPr lang="en-US" sz="2000" dirty="0" smtClean="0"/>
              <a:t>Long term natural gas prices remain low</a:t>
            </a:r>
          </a:p>
          <a:p>
            <a:pPr lvl="1"/>
            <a:r>
              <a:rPr lang="en-US" sz="2000" dirty="0" smtClean="0"/>
              <a:t>Renewable subsidies continue to impact markets</a:t>
            </a:r>
          </a:p>
          <a:p>
            <a:pPr lvl="1"/>
            <a:r>
              <a:rPr lang="en-US" sz="2000" dirty="0" smtClean="0"/>
              <a:t>Struggles to execute new builds</a:t>
            </a:r>
          </a:p>
          <a:p>
            <a:r>
              <a:rPr lang="en-US" sz="2400" dirty="0" smtClean="0"/>
              <a:t>Value:</a:t>
            </a:r>
          </a:p>
          <a:p>
            <a:pPr lvl="1"/>
            <a:r>
              <a:rPr lang="en-US" sz="2000" dirty="0" smtClean="0"/>
              <a:t>Do policy makers care enough to set needed priorities?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Ways to Look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" y="1101006"/>
            <a:ext cx="4278700" cy="5620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Looking Up</a:t>
            </a:r>
          </a:p>
          <a:p>
            <a:r>
              <a:rPr lang="en-US" sz="2400" dirty="0" smtClean="0"/>
              <a:t>The numbers:</a:t>
            </a:r>
          </a:p>
          <a:p>
            <a:pPr lvl="1"/>
            <a:r>
              <a:rPr lang="en-US" sz="2000" dirty="0" smtClean="0"/>
              <a:t>450 </a:t>
            </a:r>
            <a:r>
              <a:rPr lang="en-US" sz="2000" dirty="0"/>
              <a:t>o</a:t>
            </a:r>
            <a:r>
              <a:rPr lang="en-US" sz="2000" dirty="0" smtClean="0"/>
              <a:t>perating reactors in</a:t>
            </a:r>
            <a:br>
              <a:rPr lang="en-US" sz="2000" dirty="0" smtClean="0"/>
            </a:br>
            <a:r>
              <a:rPr lang="en-US" sz="2000" dirty="0" smtClean="0"/>
              <a:t>30 countries</a:t>
            </a:r>
          </a:p>
          <a:p>
            <a:pPr lvl="1"/>
            <a:r>
              <a:rPr lang="en-US" sz="2000" dirty="0" smtClean="0"/>
              <a:t>60 under construction in </a:t>
            </a:r>
            <a:br>
              <a:rPr lang="en-US" sz="2000" dirty="0" smtClean="0"/>
            </a:br>
            <a:r>
              <a:rPr lang="en-US" sz="2000" dirty="0" smtClean="0"/>
              <a:t>15 countries</a:t>
            </a:r>
          </a:p>
          <a:p>
            <a:r>
              <a:rPr lang="en-US" sz="2400" dirty="0" smtClean="0"/>
              <a:t>The interest:</a:t>
            </a:r>
          </a:p>
          <a:p>
            <a:pPr lvl="1"/>
            <a:r>
              <a:rPr lang="en-US" sz="2000" dirty="0" smtClean="0"/>
              <a:t>US political interest highest in decades</a:t>
            </a:r>
          </a:p>
          <a:p>
            <a:pPr lvl="1"/>
            <a:r>
              <a:rPr lang="en-US" sz="2000" dirty="0" smtClean="0"/>
              <a:t>Growing interest in SMRs </a:t>
            </a:r>
          </a:p>
          <a:p>
            <a:pPr lvl="1"/>
            <a:r>
              <a:rPr lang="en-US" sz="2000" dirty="0" smtClean="0"/>
              <a:t>Especially strong interest in Advanced Reactors</a:t>
            </a:r>
          </a:p>
          <a:p>
            <a:r>
              <a:rPr lang="en-US" sz="2400" dirty="0" smtClean="0"/>
              <a:t>Value:</a:t>
            </a:r>
          </a:p>
          <a:p>
            <a:pPr lvl="1"/>
            <a:r>
              <a:rPr lang="en-US" sz="2000" dirty="0" smtClean="0"/>
              <a:t>Increasing appreciation for value of nuclear to climate and health, and as economic engines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68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</a:t>
            </a:r>
            <a:r>
              <a:rPr lang="en-US" dirty="0" smtClean="0"/>
              <a:t>(my conclusions)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 is likely in a normal </a:t>
            </a:r>
            <a:r>
              <a:rPr lang="en-US" dirty="0" smtClean="0"/>
              <a:t>periodic warming </a:t>
            </a:r>
            <a:r>
              <a:rPr lang="en-US" dirty="0"/>
              <a:t>cycle, and will </a:t>
            </a:r>
            <a:r>
              <a:rPr lang="en-US" dirty="0" smtClean="0"/>
              <a:t>get warmer –&gt; </a:t>
            </a:r>
            <a:r>
              <a:rPr lang="en-US" dirty="0"/>
              <a:t>independent </a:t>
            </a:r>
            <a:r>
              <a:rPr lang="en-US" dirty="0" smtClean="0"/>
              <a:t>of humans</a:t>
            </a:r>
            <a:endParaRPr lang="en-US" dirty="0"/>
          </a:p>
          <a:p>
            <a:r>
              <a:rPr lang="en-US" dirty="0" smtClean="0"/>
              <a:t>Humans </a:t>
            </a:r>
            <a:r>
              <a:rPr lang="en-US" dirty="0"/>
              <a:t>(i.e., </a:t>
            </a:r>
            <a:r>
              <a:rPr lang="en-US" dirty="0" smtClean="0"/>
              <a:t>emissions</a:t>
            </a:r>
            <a:r>
              <a:rPr lang="en-US" dirty="0"/>
              <a:t>) are </a:t>
            </a:r>
            <a:r>
              <a:rPr lang="en-US" dirty="0" smtClean="0"/>
              <a:t>likely contributing</a:t>
            </a:r>
            <a:br>
              <a:rPr lang="en-US" dirty="0" smtClean="0"/>
            </a:br>
            <a:r>
              <a:rPr lang="en-US" dirty="0" smtClean="0"/>
              <a:t>to warming </a:t>
            </a:r>
            <a:r>
              <a:rPr lang="en-US" dirty="0"/>
              <a:t>of the Earth </a:t>
            </a:r>
            <a:r>
              <a:rPr lang="en-US" dirty="0" smtClean="0"/>
              <a:t>–&gt; independent of normal/periodic </a:t>
            </a:r>
            <a:r>
              <a:rPr lang="en-US" dirty="0"/>
              <a:t>effects</a:t>
            </a:r>
          </a:p>
          <a:p>
            <a:r>
              <a:rPr lang="en-US" dirty="0"/>
              <a:t>Combination of these two </a:t>
            </a:r>
            <a:r>
              <a:rPr lang="en-US" dirty="0" smtClean="0"/>
              <a:t>phenomena</a:t>
            </a:r>
            <a:br>
              <a:rPr lang="en-US" dirty="0" smtClean="0"/>
            </a:br>
            <a:r>
              <a:rPr lang="en-US" dirty="0" smtClean="0"/>
              <a:t>could lead </a:t>
            </a:r>
            <a:r>
              <a:rPr lang="en-US" dirty="0"/>
              <a:t>to significant </a:t>
            </a:r>
            <a:r>
              <a:rPr lang="en-US" dirty="0" smtClean="0"/>
              <a:t>warming … </a:t>
            </a:r>
            <a:br>
              <a:rPr lang="en-US" dirty="0" smtClean="0"/>
            </a:br>
            <a:r>
              <a:rPr lang="en-US" dirty="0" smtClean="0"/>
              <a:t>and potential for catastrophic effects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29" y="2491104"/>
            <a:ext cx="2272302" cy="2631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9806" y="5564556"/>
            <a:ext cx="6827519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Even with questions regarding the reality of anthropogenic </a:t>
            </a:r>
            <a:r>
              <a:rPr lang="en-US" sz="2200" dirty="0" smtClean="0"/>
              <a:t>climate change</a:t>
            </a:r>
            <a:r>
              <a:rPr lang="en-US" sz="2200" dirty="0"/>
              <a:t>, the potential consequences are so large that </a:t>
            </a:r>
            <a:r>
              <a:rPr lang="en-US" sz="2200" dirty="0" smtClean="0"/>
              <a:t>proactive action </a:t>
            </a:r>
            <a:r>
              <a:rPr lang="en-US" sz="2200" dirty="0"/>
              <a:t>is </a:t>
            </a:r>
            <a:r>
              <a:rPr lang="en-US" sz="2200" dirty="0" smtClean="0"/>
              <a:t>warranted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52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About the Air We Breathe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9" y="1122692"/>
            <a:ext cx="2094021" cy="2550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8240" y="5590680"/>
            <a:ext cx="6827519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Beyond climate change, nuclear power also improves the air around us, setting the foundation for an improved standard of living for everyone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710674" y="1122692"/>
            <a:ext cx="62477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“And </a:t>
            </a:r>
            <a:r>
              <a:rPr lang="en-US" sz="2000" i="1" dirty="0"/>
              <a:t>so the cleaner and safer future depends, in my opinion</a:t>
            </a:r>
            <a:r>
              <a:rPr lang="en-US" sz="2000" i="1" dirty="0" smtClean="0"/>
              <a:t>, on </a:t>
            </a:r>
            <a:r>
              <a:rPr lang="en-US" sz="2000" i="1" dirty="0"/>
              <a:t>having carbon neutral power, baseload power...</a:t>
            </a:r>
          </a:p>
          <a:p>
            <a:endParaRPr lang="en-US" sz="2000" i="1" dirty="0" smtClean="0"/>
          </a:p>
          <a:p>
            <a:r>
              <a:rPr lang="en-US" sz="2000" i="1" dirty="0" smtClean="0"/>
              <a:t>We </a:t>
            </a:r>
            <a:r>
              <a:rPr lang="en-US" sz="2000" i="1" dirty="0"/>
              <a:t>have to be a country that steps up and says it has to be</a:t>
            </a:r>
          </a:p>
          <a:p>
            <a:r>
              <a:rPr lang="en-US" sz="2000" i="1" dirty="0"/>
              <a:t>renewable new advanced nuclear energy. It has to be there </a:t>
            </a:r>
            <a:r>
              <a:rPr lang="en-US" sz="2000" i="1" dirty="0" smtClean="0"/>
              <a:t>if by </a:t>
            </a:r>
            <a:r>
              <a:rPr lang="en-US" sz="2000" i="1" dirty="0"/>
              <a:t>2050 we are to be a carbon neutral country</a:t>
            </a:r>
            <a:r>
              <a:rPr lang="en-US" sz="2000" i="1" dirty="0" smtClean="0"/>
              <a:t>.</a:t>
            </a:r>
          </a:p>
          <a:p>
            <a:endParaRPr lang="en-US" sz="2000" i="1" dirty="0"/>
          </a:p>
          <a:p>
            <a:r>
              <a:rPr lang="en-US" sz="2000" i="1" dirty="0"/>
              <a:t>For me, this is about the kids in my city. For me, this is </a:t>
            </a:r>
            <a:r>
              <a:rPr lang="en-US" sz="2000" i="1" dirty="0" smtClean="0"/>
              <a:t>about kids </a:t>
            </a:r>
            <a:r>
              <a:rPr lang="en-US" sz="2000" i="1" dirty="0"/>
              <a:t>in Camden and Patterson who are suffering not </a:t>
            </a:r>
            <a:r>
              <a:rPr lang="en-US" sz="2000" i="1" dirty="0" smtClean="0"/>
              <a:t>just because </a:t>
            </a:r>
            <a:r>
              <a:rPr lang="en-US" sz="2000" i="1" dirty="0"/>
              <a:t>we have a polluted atmosphere, but it’s also </a:t>
            </a:r>
            <a:r>
              <a:rPr lang="en-US" sz="2000" i="1" dirty="0" smtClean="0"/>
              <a:t>about creating </a:t>
            </a:r>
            <a:r>
              <a:rPr lang="en-US" sz="2000" i="1" dirty="0"/>
              <a:t>an America for them that is bold and </a:t>
            </a:r>
            <a:r>
              <a:rPr lang="en-US" sz="2000" i="1" dirty="0" smtClean="0"/>
              <a:t>courageous again…”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1064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943</Words>
  <Application>Microsoft Office PowerPoint</Application>
  <PresentationFormat>On-screen Show (4:3)</PresentationFormat>
  <Paragraphs>260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PowerPoint Presentation</vt:lpstr>
      <vt:lpstr>Topics for Today</vt:lpstr>
      <vt:lpstr>PowerPoint Presentation</vt:lpstr>
      <vt:lpstr>Perspective – Where I Come From</vt:lpstr>
      <vt:lpstr>Perspective – Where I Come From</vt:lpstr>
      <vt:lpstr>PowerPoint Presentation</vt:lpstr>
      <vt:lpstr>Two Ways to Look Life?</vt:lpstr>
      <vt:lpstr>Climate Change (my conclusions) ?</vt:lpstr>
      <vt:lpstr>Don’t Forget About the Air We Breathe </vt:lpstr>
      <vt:lpstr>COP 21 (2015 Paris Agreement)</vt:lpstr>
      <vt:lpstr>Why is it Important?</vt:lpstr>
      <vt:lpstr>View from the Boardroom</vt:lpstr>
      <vt:lpstr>Don’t Forget, there was a US Election</vt:lpstr>
      <vt:lpstr>Leaving Us …</vt:lpstr>
      <vt:lpstr>Why Should we be Excited?</vt:lpstr>
      <vt:lpstr>PowerPoint Presentation</vt:lpstr>
      <vt:lpstr>Sources of Greenhouse Emissions (US)</vt:lpstr>
      <vt:lpstr>Electricity Production Sources </vt:lpstr>
      <vt:lpstr>Opportunity and Need</vt:lpstr>
      <vt:lpstr>Advanced Reactors</vt:lpstr>
      <vt:lpstr>But the Challenge is Even Greater…</vt:lpstr>
      <vt:lpstr>Looking for Solutions</vt:lpstr>
      <vt:lpstr>5,000 MWe ?</vt:lpstr>
      <vt:lpstr>PowerPoint Presentation</vt:lpstr>
      <vt:lpstr>Creating the Future – Big Picture Policy</vt:lpstr>
      <vt:lpstr>Creating the Future – You and Me</vt:lpstr>
      <vt:lpstr>Why is This So Damn Important?</vt:lpstr>
      <vt:lpstr>PowerPoint Presentation</vt:lpstr>
      <vt:lpstr>Discussion</vt:lpstr>
    </vt:vector>
  </TitlesOfParts>
  <Company>MPR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Desired Outcomes</dc:title>
  <dc:creator>Coward, Robert</dc:creator>
  <cp:lastModifiedBy>Cooke, Lindsey</cp:lastModifiedBy>
  <cp:revision>121</cp:revision>
  <dcterms:created xsi:type="dcterms:W3CDTF">2017-03-07T14:43:40Z</dcterms:created>
  <dcterms:modified xsi:type="dcterms:W3CDTF">2017-05-17T19:06:43Z</dcterms:modified>
</cp:coreProperties>
</file>