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8"/>
  </p:notesMasterIdLst>
  <p:handoutMasterIdLst>
    <p:handoutMasterId r:id="rId49"/>
  </p:handoutMasterIdLst>
  <p:sldIdLst>
    <p:sldId id="260" r:id="rId2"/>
    <p:sldId id="318" r:id="rId3"/>
    <p:sldId id="348" r:id="rId4"/>
    <p:sldId id="285" r:id="rId5"/>
    <p:sldId id="351" r:id="rId6"/>
    <p:sldId id="386" r:id="rId7"/>
    <p:sldId id="387" r:id="rId8"/>
    <p:sldId id="352" r:id="rId9"/>
    <p:sldId id="389" r:id="rId10"/>
    <p:sldId id="391" r:id="rId11"/>
    <p:sldId id="393" r:id="rId12"/>
    <p:sldId id="395" r:id="rId13"/>
    <p:sldId id="397" r:id="rId14"/>
    <p:sldId id="399" r:id="rId15"/>
    <p:sldId id="353" r:id="rId16"/>
    <p:sldId id="370" r:id="rId17"/>
    <p:sldId id="354" r:id="rId18"/>
    <p:sldId id="371" r:id="rId19"/>
    <p:sldId id="401" r:id="rId20"/>
    <p:sldId id="407" r:id="rId21"/>
    <p:sldId id="355" r:id="rId22"/>
    <p:sldId id="403" r:id="rId23"/>
    <p:sldId id="405" r:id="rId24"/>
    <p:sldId id="356" r:id="rId25"/>
    <p:sldId id="409" r:id="rId26"/>
    <p:sldId id="357" r:id="rId27"/>
    <p:sldId id="372" r:id="rId28"/>
    <p:sldId id="411" r:id="rId29"/>
    <p:sldId id="413" r:id="rId30"/>
    <p:sldId id="380" r:id="rId31"/>
    <p:sldId id="358" r:id="rId32"/>
    <p:sldId id="415" r:id="rId33"/>
    <p:sldId id="417" r:id="rId34"/>
    <p:sldId id="418" r:id="rId35"/>
    <p:sldId id="419" r:id="rId36"/>
    <p:sldId id="420" r:id="rId37"/>
    <p:sldId id="421" r:id="rId38"/>
    <p:sldId id="422" r:id="rId39"/>
    <p:sldId id="423" r:id="rId40"/>
    <p:sldId id="424" r:id="rId41"/>
    <p:sldId id="425" r:id="rId42"/>
    <p:sldId id="426" r:id="rId43"/>
    <p:sldId id="427" r:id="rId44"/>
    <p:sldId id="428" r:id="rId45"/>
    <p:sldId id="429" r:id="rId46"/>
    <p:sldId id="430" r:id="rId47"/>
  </p:sldIdLst>
  <p:sldSz cx="9144000" cy="6858000" type="screen4x3"/>
  <p:notesSz cx="7010400" cy="93726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54">
          <p15:clr>
            <a:srgbClr val="A4A3A4"/>
          </p15:clr>
        </p15:guide>
        <p15:guide id="2" pos="289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8D"/>
    <a:srgbClr val="111C24"/>
    <a:srgbClr val="565A5C"/>
    <a:srgbClr val="6A7029"/>
    <a:srgbClr val="10233F"/>
    <a:srgbClr val="008E40"/>
    <a:srgbClr val="66B6F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4786" autoAdjust="0"/>
    <p:restoredTop sz="94660"/>
  </p:normalViewPr>
  <p:slideViewPr>
    <p:cSldViewPr snapToGrid="0" snapToObjects="1">
      <p:cViewPr varScale="1">
        <p:scale>
          <a:sx n="110" d="100"/>
          <a:sy n="110" d="100"/>
        </p:scale>
        <p:origin x="1266" y="108"/>
      </p:cViewPr>
      <p:guideLst>
        <p:guide orient="horz" pos="2254"/>
        <p:guide pos="2895"/>
      </p:guideLst>
    </p:cSldViewPr>
  </p:slideViewPr>
  <p:notesTextViewPr>
    <p:cViewPr>
      <p:scale>
        <a:sx n="100" d="100"/>
        <a:sy n="100" d="100"/>
      </p:scale>
      <p:origin x="0" y="0"/>
    </p:cViewPr>
  </p:notesTextViewPr>
  <p:sorterViewPr>
    <p:cViewPr>
      <p:scale>
        <a:sx n="100" d="100"/>
        <a:sy n="100" d="100"/>
      </p:scale>
      <p:origin x="0" y="129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7840" cy="468630"/>
          </a:xfrm>
          <a:prstGeom prst="rect">
            <a:avLst/>
          </a:prstGeom>
        </p:spPr>
        <p:txBody>
          <a:bodyPr vert="horz" lIns="93346" tIns="46674" rIns="93346" bIns="46674" rtlCol="0"/>
          <a:lstStyle>
            <a:lvl1pPr algn="l">
              <a:defRPr sz="1300"/>
            </a:lvl1pPr>
          </a:lstStyle>
          <a:p>
            <a:endParaRPr lang="en-US" dirty="0"/>
          </a:p>
        </p:txBody>
      </p:sp>
      <p:sp>
        <p:nvSpPr>
          <p:cNvPr id="3" name="Date Placeholder 2"/>
          <p:cNvSpPr>
            <a:spLocks noGrp="1"/>
          </p:cNvSpPr>
          <p:nvPr>
            <p:ph type="dt" sz="quarter" idx="1"/>
          </p:nvPr>
        </p:nvSpPr>
        <p:spPr>
          <a:xfrm>
            <a:off x="3970940" y="0"/>
            <a:ext cx="3037840" cy="468630"/>
          </a:xfrm>
          <a:prstGeom prst="rect">
            <a:avLst/>
          </a:prstGeom>
        </p:spPr>
        <p:txBody>
          <a:bodyPr vert="horz" lIns="93346" tIns="46674" rIns="93346" bIns="46674" rtlCol="0"/>
          <a:lstStyle>
            <a:lvl1pPr algn="r">
              <a:defRPr sz="1300"/>
            </a:lvl1pPr>
          </a:lstStyle>
          <a:p>
            <a:fld id="{C1D7BFED-77CD-4C19-82BA-5803869CB8BD}" type="datetimeFigureOut">
              <a:rPr lang="en-US" smtClean="0"/>
              <a:t>5/22/2014</a:t>
            </a:fld>
            <a:endParaRPr lang="en-US" dirty="0"/>
          </a:p>
        </p:txBody>
      </p:sp>
      <p:sp>
        <p:nvSpPr>
          <p:cNvPr id="4" name="Footer Placeholder 3"/>
          <p:cNvSpPr>
            <a:spLocks noGrp="1"/>
          </p:cNvSpPr>
          <p:nvPr>
            <p:ph type="ftr" sz="quarter" idx="2"/>
          </p:nvPr>
        </p:nvSpPr>
        <p:spPr>
          <a:xfrm>
            <a:off x="2" y="8902343"/>
            <a:ext cx="3037840" cy="468630"/>
          </a:xfrm>
          <a:prstGeom prst="rect">
            <a:avLst/>
          </a:prstGeom>
        </p:spPr>
        <p:txBody>
          <a:bodyPr vert="horz" lIns="93346" tIns="46674" rIns="93346" bIns="46674" rtlCol="0" anchor="b"/>
          <a:lstStyle>
            <a:lvl1pPr algn="l">
              <a:defRPr sz="1300"/>
            </a:lvl1pPr>
          </a:lstStyle>
          <a:p>
            <a:endParaRPr lang="en-US" dirty="0"/>
          </a:p>
        </p:txBody>
      </p:sp>
      <p:sp>
        <p:nvSpPr>
          <p:cNvPr id="5" name="Slide Number Placeholder 4"/>
          <p:cNvSpPr>
            <a:spLocks noGrp="1"/>
          </p:cNvSpPr>
          <p:nvPr>
            <p:ph type="sldNum" sz="quarter" idx="3"/>
          </p:nvPr>
        </p:nvSpPr>
        <p:spPr>
          <a:xfrm>
            <a:off x="3970940" y="8902343"/>
            <a:ext cx="3037840" cy="468630"/>
          </a:xfrm>
          <a:prstGeom prst="rect">
            <a:avLst/>
          </a:prstGeom>
        </p:spPr>
        <p:txBody>
          <a:bodyPr vert="horz" lIns="93346" tIns="46674" rIns="93346" bIns="46674" rtlCol="0" anchor="b"/>
          <a:lstStyle>
            <a:lvl1pPr algn="r">
              <a:defRPr sz="1300"/>
            </a:lvl1pPr>
          </a:lstStyle>
          <a:p>
            <a:fld id="{874CBA5B-EC56-47C3-ADE8-C1F86AA1D0E5}" type="slidenum">
              <a:rPr lang="en-US" smtClean="0"/>
              <a:t>‹#›</a:t>
            </a:fld>
            <a:endParaRPr lang="en-US" dirty="0"/>
          </a:p>
        </p:txBody>
      </p:sp>
    </p:spTree>
    <p:extLst>
      <p:ext uri="{BB962C8B-B14F-4D97-AF65-F5344CB8AC3E}">
        <p14:creationId xmlns:p14="http://schemas.microsoft.com/office/powerpoint/2010/main" val="18599961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7840" cy="468630"/>
          </a:xfrm>
          <a:prstGeom prst="rect">
            <a:avLst/>
          </a:prstGeom>
        </p:spPr>
        <p:txBody>
          <a:bodyPr vert="horz" lIns="93346" tIns="46674" rIns="93346" bIns="46674" rtlCol="0"/>
          <a:lstStyle>
            <a:lvl1pPr algn="l">
              <a:defRPr sz="1300"/>
            </a:lvl1pPr>
          </a:lstStyle>
          <a:p>
            <a:endParaRPr lang="en-US" dirty="0"/>
          </a:p>
        </p:txBody>
      </p:sp>
      <p:sp>
        <p:nvSpPr>
          <p:cNvPr id="3" name="Date Placeholder 2"/>
          <p:cNvSpPr>
            <a:spLocks noGrp="1"/>
          </p:cNvSpPr>
          <p:nvPr>
            <p:ph type="dt" idx="1"/>
          </p:nvPr>
        </p:nvSpPr>
        <p:spPr>
          <a:xfrm>
            <a:off x="3970940" y="0"/>
            <a:ext cx="3037840" cy="468630"/>
          </a:xfrm>
          <a:prstGeom prst="rect">
            <a:avLst/>
          </a:prstGeom>
        </p:spPr>
        <p:txBody>
          <a:bodyPr vert="horz" lIns="93346" tIns="46674" rIns="93346" bIns="46674" rtlCol="0"/>
          <a:lstStyle>
            <a:lvl1pPr algn="r">
              <a:defRPr sz="1300"/>
            </a:lvl1pPr>
          </a:lstStyle>
          <a:p>
            <a:fld id="{123358F0-2EA7-4418-9B71-7B09AEE628FE}" type="datetimeFigureOut">
              <a:rPr lang="en-US" smtClean="0"/>
              <a:t>5/22/2014</a:t>
            </a:fld>
            <a:endParaRPr lang="en-US" dirty="0"/>
          </a:p>
        </p:txBody>
      </p:sp>
      <p:sp>
        <p:nvSpPr>
          <p:cNvPr id="4" name="Slide Image Placeholder 3"/>
          <p:cNvSpPr>
            <a:spLocks noGrp="1" noRot="1" noChangeAspect="1"/>
          </p:cNvSpPr>
          <p:nvPr>
            <p:ph type="sldImg" idx="2"/>
          </p:nvPr>
        </p:nvSpPr>
        <p:spPr>
          <a:xfrm>
            <a:off x="1162050" y="701675"/>
            <a:ext cx="4686300" cy="3514725"/>
          </a:xfrm>
          <a:prstGeom prst="rect">
            <a:avLst/>
          </a:prstGeom>
          <a:noFill/>
          <a:ln w="12700">
            <a:solidFill>
              <a:prstClr val="black"/>
            </a:solidFill>
          </a:ln>
        </p:spPr>
        <p:txBody>
          <a:bodyPr vert="horz" lIns="93346" tIns="46674" rIns="93346" bIns="46674" rtlCol="0" anchor="ctr"/>
          <a:lstStyle/>
          <a:p>
            <a:endParaRPr lang="en-US" dirty="0"/>
          </a:p>
        </p:txBody>
      </p:sp>
      <p:sp>
        <p:nvSpPr>
          <p:cNvPr id="5" name="Notes Placeholder 4"/>
          <p:cNvSpPr>
            <a:spLocks noGrp="1"/>
          </p:cNvSpPr>
          <p:nvPr>
            <p:ph type="body" sz="quarter" idx="3"/>
          </p:nvPr>
        </p:nvSpPr>
        <p:spPr>
          <a:xfrm>
            <a:off x="701041" y="4451986"/>
            <a:ext cx="5608320" cy="4217670"/>
          </a:xfrm>
          <a:prstGeom prst="rect">
            <a:avLst/>
          </a:prstGeom>
        </p:spPr>
        <p:txBody>
          <a:bodyPr vert="horz" lIns="93346" tIns="46674" rIns="93346" bIns="4667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2" y="8902343"/>
            <a:ext cx="3037840" cy="468630"/>
          </a:xfrm>
          <a:prstGeom prst="rect">
            <a:avLst/>
          </a:prstGeom>
        </p:spPr>
        <p:txBody>
          <a:bodyPr vert="horz" lIns="93346" tIns="46674" rIns="93346" bIns="46674" rtlCol="0" anchor="b"/>
          <a:lstStyle>
            <a:lvl1pPr algn="l">
              <a:defRPr sz="1300"/>
            </a:lvl1pPr>
          </a:lstStyle>
          <a:p>
            <a:endParaRPr lang="en-US" dirty="0"/>
          </a:p>
        </p:txBody>
      </p:sp>
      <p:sp>
        <p:nvSpPr>
          <p:cNvPr id="7" name="Slide Number Placeholder 6"/>
          <p:cNvSpPr>
            <a:spLocks noGrp="1"/>
          </p:cNvSpPr>
          <p:nvPr>
            <p:ph type="sldNum" sz="quarter" idx="5"/>
          </p:nvPr>
        </p:nvSpPr>
        <p:spPr>
          <a:xfrm>
            <a:off x="3970940" y="8902343"/>
            <a:ext cx="3037840" cy="468630"/>
          </a:xfrm>
          <a:prstGeom prst="rect">
            <a:avLst/>
          </a:prstGeom>
        </p:spPr>
        <p:txBody>
          <a:bodyPr vert="horz" lIns="93346" tIns="46674" rIns="93346" bIns="46674" rtlCol="0" anchor="b"/>
          <a:lstStyle>
            <a:lvl1pPr algn="r">
              <a:defRPr sz="1300"/>
            </a:lvl1pPr>
          </a:lstStyle>
          <a:p>
            <a:fld id="{575D3765-8936-4BA3-9381-997AD2406194}" type="slidenum">
              <a:rPr lang="en-US" smtClean="0"/>
              <a:t>‹#›</a:t>
            </a:fld>
            <a:endParaRPr lang="en-US" dirty="0"/>
          </a:p>
        </p:txBody>
      </p:sp>
    </p:spTree>
    <p:extLst>
      <p:ext uri="{BB962C8B-B14F-4D97-AF65-F5344CB8AC3E}">
        <p14:creationId xmlns:p14="http://schemas.microsoft.com/office/powerpoint/2010/main" val="26620780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26997" y="2130425"/>
            <a:ext cx="7431202" cy="1470025"/>
          </a:xfrm>
          <a:prstGeom prst="rect">
            <a:avLst/>
          </a:prstGeom>
        </p:spPr>
        <p:txBody>
          <a:bodyPr/>
          <a:lstStyle>
            <a:lvl1pPr algn="l">
              <a:defRPr/>
            </a:lvl1pPr>
          </a:lstStyle>
          <a:p>
            <a:r>
              <a:rPr lang="en-US" smtClean="0"/>
              <a:t>Click to edit Master title style</a:t>
            </a:r>
            <a:endParaRPr lang="en-US" dirty="0"/>
          </a:p>
        </p:txBody>
      </p:sp>
      <p:sp>
        <p:nvSpPr>
          <p:cNvPr id="3" name="Subtitle 2"/>
          <p:cNvSpPr>
            <a:spLocks noGrp="1"/>
          </p:cNvSpPr>
          <p:nvPr>
            <p:ph type="subTitle" idx="1"/>
          </p:nvPr>
        </p:nvSpPr>
        <p:spPr>
          <a:xfrm>
            <a:off x="1026995" y="3886200"/>
            <a:ext cx="7431203" cy="17526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A4957EC2-4CF8-45F3-8610-B489D8D23B04}" type="datetime1">
              <a:rPr lang="en-US" smtClean="0"/>
              <a:t>5/22/2014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282314-900F-3548-907F-397C26204449}" type="slidenum">
              <a:rPr lang="en-US" smtClean="0"/>
              <a:t>‹#›</a:t>
            </a:fld>
            <a:endParaRPr lang="en-US" dirty="0"/>
          </a:p>
        </p:txBody>
      </p:sp>
    </p:spTree>
    <p:extLst>
      <p:ext uri="{BB962C8B-B14F-4D97-AF65-F5344CB8AC3E}">
        <p14:creationId xmlns:p14="http://schemas.microsoft.com/office/powerpoint/2010/main" val="349498846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3090" y="1763990"/>
            <a:ext cx="7425110" cy="43621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995FE7E-F22F-4511-8FC8-34524D58F217}" type="datetime1">
              <a:rPr lang="en-US" smtClean="0"/>
              <a:t>5/22/2014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282314-900F-3548-907F-397C26204449}" type="slidenum">
              <a:rPr lang="en-US" smtClean="0"/>
              <a:t>‹#›</a:t>
            </a:fld>
            <a:endParaRPr lang="en-US" dirty="0"/>
          </a:p>
        </p:txBody>
      </p:sp>
    </p:spTree>
    <p:extLst>
      <p:ext uri="{BB962C8B-B14F-4D97-AF65-F5344CB8AC3E}">
        <p14:creationId xmlns:p14="http://schemas.microsoft.com/office/powerpoint/2010/main" val="137949523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6950"/>
            <a:ext cx="4038600" cy="4409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6950"/>
            <a:ext cx="4038600" cy="4409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0990541-CB24-42D0-9AB2-2F00D2439B28}" type="datetime1">
              <a:rPr lang="en-US" smtClean="0"/>
              <a:t>5/22/2014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0282314-900F-3548-907F-397C26204449}" type="slidenum">
              <a:rPr lang="en-US" smtClean="0"/>
              <a:t>‹#›</a:t>
            </a:fld>
            <a:endParaRPr lang="en-US" dirty="0"/>
          </a:p>
        </p:txBody>
      </p:sp>
    </p:spTree>
    <p:extLst>
      <p:ext uri="{BB962C8B-B14F-4D97-AF65-F5344CB8AC3E}">
        <p14:creationId xmlns:p14="http://schemas.microsoft.com/office/powerpoint/2010/main" val="60222294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atin typeface="Georgia"/>
              </a:defRPr>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71AC330-D2C5-4591-8CDB-66455DE08E52}" type="datetime1">
              <a:rPr lang="en-US" smtClean="0"/>
              <a:t>5/22/2014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0282314-900F-3548-907F-397C26204449}" type="slidenum">
              <a:rPr lang="en-US" smtClean="0"/>
              <a:t>‹#›</a:t>
            </a:fld>
            <a:endParaRPr lang="en-US" dirty="0"/>
          </a:p>
        </p:txBody>
      </p:sp>
    </p:spTree>
    <p:extLst>
      <p:ext uri="{BB962C8B-B14F-4D97-AF65-F5344CB8AC3E}">
        <p14:creationId xmlns:p14="http://schemas.microsoft.com/office/powerpoint/2010/main" val="320347047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rgbClr val="10233F"/>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bg1">
                    <a:lumMod val="65000"/>
                  </a:schemeClr>
                </a:solidFill>
              </a:defRPr>
            </a:lvl1pPr>
          </a:lstStyle>
          <a:p>
            <a:fld id="{BE2FD3EE-7036-41D5-B695-FFB36652BAB7}" type="datetime1">
              <a:rPr lang="en-US" smtClean="0"/>
              <a:t>5/22/2014</a:t>
            </a:fld>
            <a:endParaRPr lang="en-US" dirty="0"/>
          </a:p>
        </p:txBody>
      </p:sp>
      <p:sp>
        <p:nvSpPr>
          <p:cNvPr id="4" name="Footer Placeholder 3"/>
          <p:cNvSpPr>
            <a:spLocks noGrp="1"/>
          </p:cNvSpPr>
          <p:nvPr>
            <p:ph type="ftr" sz="quarter" idx="11"/>
          </p:nvPr>
        </p:nvSpPr>
        <p:spPr/>
        <p:txBody>
          <a:bodyPr/>
          <a:lstStyle>
            <a:lvl1pPr>
              <a:defRPr>
                <a:solidFill>
                  <a:schemeClr val="bg1">
                    <a:lumMod val="65000"/>
                  </a:schemeClr>
                </a:solidFill>
              </a:defRPr>
            </a:lvl1pPr>
          </a:lstStyle>
          <a:p>
            <a:endParaRPr lang="en-US" dirty="0"/>
          </a:p>
        </p:txBody>
      </p:sp>
      <p:sp>
        <p:nvSpPr>
          <p:cNvPr id="5" name="Slide Number Placeholder 4"/>
          <p:cNvSpPr>
            <a:spLocks noGrp="1"/>
          </p:cNvSpPr>
          <p:nvPr>
            <p:ph type="sldNum" sz="quarter" idx="12"/>
          </p:nvPr>
        </p:nvSpPr>
        <p:spPr/>
        <p:txBody>
          <a:bodyPr/>
          <a:lstStyle/>
          <a:p>
            <a:fld id="{40282314-900F-3548-907F-397C26204449}" type="slidenum">
              <a:rPr lang="en-US" smtClean="0"/>
              <a:t>‹#›</a:t>
            </a:fld>
            <a:endParaRPr lang="en-US" dirty="0"/>
          </a:p>
        </p:txBody>
      </p:sp>
    </p:spTree>
    <p:extLst>
      <p:ext uri="{BB962C8B-B14F-4D97-AF65-F5344CB8AC3E}">
        <p14:creationId xmlns:p14="http://schemas.microsoft.com/office/powerpoint/2010/main" val="164645062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709110"/>
            <a:ext cx="3008313" cy="737344"/>
          </a:xfrm>
          <a:prstGeom prst="rect">
            <a:avLst/>
          </a:prstGeo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3653288" y="1709110"/>
            <a:ext cx="4821400" cy="4417053"/>
          </a:xfrm>
        </p:spPr>
        <p:txBody>
          <a:bodyPr/>
          <a:lstStyle>
            <a:lvl1pPr>
              <a:defRPr sz="3200"/>
            </a:lvl1pPr>
            <a:lvl2pPr>
              <a:defRPr sz="2800">
                <a:solidFill>
                  <a:schemeClr val="bg1">
                    <a:lumMod val="50000"/>
                  </a:schemeClr>
                </a:solidFill>
              </a:defRPr>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563666"/>
            <a:ext cx="3008313" cy="35624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124BC6-2A13-4403-B3A8-14B4620034A5}" type="datetime1">
              <a:rPr lang="en-US" smtClean="0"/>
              <a:t>5/22/2014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0282314-900F-3548-907F-397C26204449}" type="slidenum">
              <a:rPr lang="en-US" smtClean="0"/>
              <a:t>‹#›</a:t>
            </a:fld>
            <a:endParaRPr lang="en-US" dirty="0"/>
          </a:p>
        </p:txBody>
      </p:sp>
    </p:spTree>
    <p:extLst>
      <p:ext uri="{BB962C8B-B14F-4D97-AF65-F5344CB8AC3E}">
        <p14:creationId xmlns:p14="http://schemas.microsoft.com/office/powerpoint/2010/main" val="141795838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034837" y="1615030"/>
            <a:ext cx="7416332" cy="394349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034837" y="5762366"/>
            <a:ext cx="7416332" cy="4098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B73051-C05B-4A18-8ECF-35A26A454C1B}" type="datetime1">
              <a:rPr lang="en-US" smtClean="0"/>
              <a:t>5/22/2014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0282314-900F-3548-907F-397C26204449}" type="slidenum">
              <a:rPr lang="en-US" smtClean="0"/>
              <a:t>‹#›</a:t>
            </a:fld>
            <a:endParaRPr lang="en-US" dirty="0"/>
          </a:p>
        </p:txBody>
      </p:sp>
    </p:spTree>
    <p:extLst>
      <p:ext uri="{BB962C8B-B14F-4D97-AF65-F5344CB8AC3E}">
        <p14:creationId xmlns:p14="http://schemas.microsoft.com/office/powerpoint/2010/main" val="125011336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Picture with Caption">
    <p:bg>
      <p:bgPr>
        <a:solidFill>
          <a:srgbClr val="10233F"/>
        </a:solidFill>
        <a:effectLst/>
      </p:bgPr>
    </p:bg>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034837" y="1615030"/>
            <a:ext cx="7416332" cy="3943497"/>
          </a:xfrm>
        </p:spPr>
        <p:txBody>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034837" y="5762366"/>
            <a:ext cx="7416332" cy="409833"/>
          </a:xfrm>
        </p:spPr>
        <p:txBody>
          <a:bodyPr/>
          <a:lstStyle>
            <a:lvl1pPr marL="0" indent="0">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445431-F0F5-4F62-85EB-E5CBAF1B8C6B}" type="datetime1">
              <a:rPr lang="en-US" smtClean="0"/>
              <a:t>5/22/2014</a:t>
            </a:fld>
            <a:endParaRPr lang="en-US" dirty="0"/>
          </a:p>
        </p:txBody>
      </p:sp>
      <p:sp>
        <p:nvSpPr>
          <p:cNvPr id="6" name="Footer Placeholder 5"/>
          <p:cNvSpPr>
            <a:spLocks noGrp="1"/>
          </p:cNvSpPr>
          <p:nvPr>
            <p:ph type="ftr" sz="quarter" idx="11"/>
          </p:nvPr>
        </p:nvSpPr>
        <p:spPr/>
        <p:txBody>
          <a:bodyPr/>
          <a:lstStyle>
            <a:lvl1pPr>
              <a:defRPr>
                <a:solidFill>
                  <a:schemeClr val="bg1">
                    <a:lumMod val="6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1">
                    <a:lumMod val="65000"/>
                  </a:schemeClr>
                </a:solidFill>
              </a:defRPr>
            </a:lvl1pPr>
          </a:lstStyle>
          <a:p>
            <a:fld id="{40282314-900F-3548-907F-397C26204449}" type="slidenum">
              <a:rPr lang="en-US" smtClean="0"/>
              <a:pPr/>
              <a:t>‹#›</a:t>
            </a:fld>
            <a:endParaRPr lang="en-US" dirty="0"/>
          </a:p>
        </p:txBody>
      </p:sp>
    </p:spTree>
    <p:extLst>
      <p:ext uri="{BB962C8B-B14F-4D97-AF65-F5344CB8AC3E}">
        <p14:creationId xmlns:p14="http://schemas.microsoft.com/office/powerpoint/2010/main" val="117405310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24357"/>
            <a:ext cx="6573915" cy="1143000"/>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381000" y="1736833"/>
            <a:ext cx="8229600" cy="45259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B7343DB7-EC17-4954-ADCF-0A7CD1CAF876}" type="datetime1">
              <a:rPr lang="en-US" smtClean="0"/>
              <a:t>5/22/2014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C42C604-9185-4D55-83B8-94D2883344E0}" type="slidenum">
              <a:rPr lang="en-US" smtClean="0"/>
              <a:pPr/>
              <a:t>‹#›</a:t>
            </a:fld>
            <a:endParaRPr lang="en-US" dirty="0"/>
          </a:p>
        </p:txBody>
      </p:sp>
    </p:spTree>
    <p:extLst>
      <p:ext uri="{BB962C8B-B14F-4D97-AF65-F5344CB8AC3E}">
        <p14:creationId xmlns:p14="http://schemas.microsoft.com/office/powerpoint/2010/main" val="295825398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33090" y="1763990"/>
            <a:ext cx="7425110" cy="436217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D99D13-5ED7-4DC4-A5E0-1568E91AB94B}" type="datetime1">
              <a:rPr lang="en-US" smtClean="0"/>
              <a:t>5/22/2014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282314-900F-3548-907F-397C26204449}" type="slidenum">
              <a:rPr lang="en-US" smtClean="0"/>
              <a:t>‹#›</a:t>
            </a:fld>
            <a:endParaRPr lang="en-US" dirty="0"/>
          </a:p>
        </p:txBody>
      </p:sp>
      <p:sp>
        <p:nvSpPr>
          <p:cNvPr id="7" name="Round Same Side Corner Rectangle 6"/>
          <p:cNvSpPr/>
          <p:nvPr/>
        </p:nvSpPr>
        <p:spPr>
          <a:xfrm rot="5400000">
            <a:off x="3877107" y="-3490126"/>
            <a:ext cx="1051276" cy="8805488"/>
          </a:xfrm>
          <a:prstGeom prst="round2SameRect">
            <a:avLst/>
          </a:prstGeom>
          <a:gradFill>
            <a:gsLst>
              <a:gs pos="0">
                <a:schemeClr val="tx1">
                  <a:lumMod val="50000"/>
                  <a:lumOff val="50000"/>
                </a:schemeClr>
              </a:gs>
              <a:gs pos="100000">
                <a:schemeClr val="bg1">
                  <a:lumMod val="85000"/>
                </a:schemeClr>
              </a:gs>
            </a:gsLst>
          </a:gradFill>
          <a:ln>
            <a:noFill/>
          </a:ln>
          <a:effectLst>
            <a:outerShdw blurRad="40000" dist="20000" dir="5400000" rotWithShape="0">
              <a:srgbClr val="000000">
                <a:alpha val="38000"/>
              </a:srgbClr>
            </a:outerShdw>
          </a:effectLst>
        </p:spPr>
        <p:style>
          <a:lnRef idx="1">
            <a:schemeClr val="dk1"/>
          </a:lnRef>
          <a:fillRef idx="2">
            <a:schemeClr val="dk1"/>
          </a:fillRef>
          <a:effectRef idx="1">
            <a:schemeClr val="dk1"/>
          </a:effectRef>
          <a:fontRef idx="minor">
            <a:schemeClr val="dk1"/>
          </a:fontRef>
        </p:style>
        <p:txBody>
          <a:bodyPr rtlCol="0" anchor="ctr"/>
          <a:lstStyle/>
          <a:p>
            <a:pPr algn="ctr"/>
            <a:endParaRPr lang="en-US" dirty="0"/>
          </a:p>
        </p:txBody>
      </p:sp>
      <p:pic>
        <p:nvPicPr>
          <p:cNvPr id="10" name="Picture 9" descr="Master_ANS_Icon_4C.eps"/>
          <p:cNvPicPr>
            <a:picLocks noChangeAspect="1"/>
          </p:cNvPicPr>
          <p:nvPr/>
        </p:nvPicPr>
        <p:blipFill>
          <a:blip r:embed="rId11" cstate="email">
            <a:extLst>
              <a:ext uri="{28A0092B-C50C-407E-A947-70E740481C1C}">
                <a14:useLocalDpi xmlns:a14="http://schemas.microsoft.com/office/drawing/2010/main"/>
              </a:ext>
            </a:extLst>
          </a:blip>
          <a:stretch>
            <a:fillRect/>
          </a:stretch>
        </p:blipFill>
        <p:spPr>
          <a:xfrm>
            <a:off x="7054646" y="660814"/>
            <a:ext cx="1403554" cy="518050"/>
          </a:xfrm>
          <a:prstGeom prst="rect">
            <a:avLst/>
          </a:prstGeom>
        </p:spPr>
      </p:pic>
    </p:spTree>
    <p:extLst>
      <p:ext uri="{BB962C8B-B14F-4D97-AF65-F5344CB8AC3E}">
        <p14:creationId xmlns:p14="http://schemas.microsoft.com/office/powerpoint/2010/main" val="36997467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6" r:id="rId6"/>
    <p:sldLayoutId id="2147483657" r:id="rId7"/>
    <p:sldLayoutId id="2147483658" r:id="rId8"/>
    <p:sldLayoutId id="2147483659" r:id="rId9"/>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rgbClr val="00338D"/>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mn-cs"/>
        </a:defRPr>
      </a:lvl3pPr>
      <a:lvl4pPr marL="1600200" indent="-228600" algn="l" defTabSz="457200" rtl="0" eaLnBrk="1" latinLnBrk="0" hangingPunct="1">
        <a:spcBef>
          <a:spcPct val="20000"/>
        </a:spcBef>
        <a:buFont typeface="Arial"/>
        <a:buChar char="–"/>
        <a:defRPr sz="2000" kern="1200">
          <a:solidFill>
            <a:srgbClr val="565A5C"/>
          </a:solidFill>
          <a:latin typeface="Arial"/>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3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www.nuclearconnect.org/" TargetMode="External"/><Relationship Id="rId1" Type="http://schemas.openxmlformats.org/officeDocument/2006/relationships/slideLayout" Target="../slideLayouts/slideLayout9.xml"/><Relationship Id="rId4" Type="http://schemas.openxmlformats.org/officeDocument/2006/relationships/image" Target="../media/image11.pn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tiff"/><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smtClean="0">
                <a:solidFill>
                  <a:srgbClr val="002060"/>
                </a:solidFill>
              </a:rPr>
              <a:t>My Vision for ANS</a:t>
            </a:r>
            <a:br>
              <a:rPr lang="en-US" b="1" dirty="0" smtClean="0">
                <a:solidFill>
                  <a:srgbClr val="002060"/>
                </a:solidFill>
              </a:rPr>
            </a:br>
            <a:r>
              <a:rPr lang="en-US" sz="3900" b="1" i="1" dirty="0" smtClean="0">
                <a:solidFill>
                  <a:srgbClr val="002060"/>
                </a:solidFill>
              </a:rPr>
              <a:t>Initiatives and Status </a:t>
            </a:r>
            <a:endParaRPr lang="en-US" sz="2700" b="1" dirty="0">
              <a:solidFill>
                <a:srgbClr val="002060"/>
              </a:solidFill>
            </a:endParaRPr>
          </a:p>
        </p:txBody>
      </p:sp>
      <p:sp>
        <p:nvSpPr>
          <p:cNvPr id="3" name="Subtitle 2"/>
          <p:cNvSpPr>
            <a:spLocks noGrp="1"/>
          </p:cNvSpPr>
          <p:nvPr>
            <p:ph type="subTitle" idx="1"/>
          </p:nvPr>
        </p:nvSpPr>
        <p:spPr/>
        <p:txBody>
          <a:bodyPr>
            <a:normAutofit fontScale="47500" lnSpcReduction="20000"/>
          </a:bodyPr>
          <a:lstStyle/>
          <a:p>
            <a:r>
              <a:rPr lang="en-US" b="1" dirty="0" smtClean="0">
                <a:solidFill>
                  <a:srgbClr val="002060"/>
                </a:solidFill>
              </a:rPr>
              <a:t>Donald </a:t>
            </a:r>
            <a:r>
              <a:rPr lang="en-US" b="1" dirty="0">
                <a:solidFill>
                  <a:srgbClr val="002060"/>
                </a:solidFill>
              </a:rPr>
              <a:t>R. Hoffman</a:t>
            </a:r>
            <a:br>
              <a:rPr lang="en-US" b="1" dirty="0">
                <a:solidFill>
                  <a:srgbClr val="002060"/>
                </a:solidFill>
              </a:rPr>
            </a:br>
            <a:r>
              <a:rPr lang="en-US" b="1" kern="0" dirty="0" smtClean="0">
                <a:solidFill>
                  <a:srgbClr val="002060"/>
                </a:solidFill>
              </a:rPr>
              <a:t>President, American Nuclear Society</a:t>
            </a:r>
          </a:p>
          <a:p>
            <a:r>
              <a:rPr lang="en-US" b="1" kern="0" dirty="0" smtClean="0">
                <a:solidFill>
                  <a:srgbClr val="002060"/>
                </a:solidFill>
              </a:rPr>
              <a:t>President/CEO, EXCEL Services Corporation</a:t>
            </a:r>
            <a:r>
              <a:rPr lang="en-US" b="1" dirty="0">
                <a:solidFill>
                  <a:srgbClr val="002060"/>
                </a:solidFill>
              </a:rPr>
              <a:t/>
            </a:r>
            <a:br>
              <a:rPr lang="en-US" b="1" dirty="0">
                <a:solidFill>
                  <a:srgbClr val="002060"/>
                </a:solidFill>
              </a:rPr>
            </a:br>
            <a:r>
              <a:rPr lang="en-US" sz="2800" b="1" dirty="0" smtClean="0">
                <a:solidFill>
                  <a:srgbClr val="002060"/>
                </a:solidFill>
              </a:rPr>
              <a:t/>
            </a:r>
            <a:br>
              <a:rPr lang="en-US" sz="2800" b="1" dirty="0" smtClean="0">
                <a:solidFill>
                  <a:srgbClr val="002060"/>
                </a:solidFill>
              </a:rPr>
            </a:br>
            <a:endParaRPr lang="en-US" sz="2800" b="1" dirty="0" smtClean="0">
              <a:solidFill>
                <a:srgbClr val="002060"/>
              </a:solidFill>
            </a:endParaRPr>
          </a:p>
          <a:p>
            <a:r>
              <a:rPr lang="en-US" sz="2400" b="1" dirty="0" smtClean="0">
                <a:solidFill>
                  <a:srgbClr val="002060"/>
                </a:solidFill>
              </a:rPr>
              <a:t>Washington Local Section</a:t>
            </a:r>
            <a:endParaRPr lang="en-US" sz="2400" b="1" dirty="0" smtClean="0">
              <a:solidFill>
                <a:srgbClr val="002060"/>
              </a:solidFill>
            </a:endParaRPr>
          </a:p>
          <a:p>
            <a:r>
              <a:rPr lang="en-US" sz="2400" b="1" dirty="0" smtClean="0">
                <a:solidFill>
                  <a:srgbClr val="002060"/>
                </a:solidFill>
              </a:rPr>
              <a:t>Washington DC</a:t>
            </a:r>
            <a:endParaRPr lang="en-US" sz="2400" b="1" dirty="0" smtClean="0">
              <a:solidFill>
                <a:srgbClr val="002060"/>
              </a:solidFill>
            </a:endParaRPr>
          </a:p>
          <a:p>
            <a:r>
              <a:rPr lang="en-US" sz="2400" b="1" dirty="0" smtClean="0">
                <a:solidFill>
                  <a:srgbClr val="002060"/>
                </a:solidFill>
              </a:rPr>
              <a:t>May </a:t>
            </a:r>
            <a:r>
              <a:rPr lang="en-US" sz="2400" b="1" dirty="0" smtClean="0">
                <a:solidFill>
                  <a:srgbClr val="002060"/>
                </a:solidFill>
              </a:rPr>
              <a:t>22</a:t>
            </a:r>
            <a:r>
              <a:rPr lang="en-US" sz="2400" b="1" dirty="0" smtClean="0">
                <a:solidFill>
                  <a:srgbClr val="002060"/>
                </a:solidFill>
              </a:rPr>
              <a:t>, </a:t>
            </a:r>
            <a:r>
              <a:rPr lang="en-US" sz="2400" b="1" dirty="0" smtClean="0">
                <a:solidFill>
                  <a:srgbClr val="002060"/>
                </a:solidFill>
              </a:rPr>
              <a:t>2014</a:t>
            </a:r>
            <a:r>
              <a:rPr lang="en-US" b="1" dirty="0" smtClean="0">
                <a:solidFill>
                  <a:srgbClr val="002060"/>
                </a:solidFill>
              </a:rPr>
              <a:t/>
            </a:r>
            <a:br>
              <a:rPr lang="en-US" b="1" dirty="0" smtClean="0">
                <a:solidFill>
                  <a:srgbClr val="002060"/>
                </a:solidFill>
              </a:rPr>
            </a:br>
            <a:endParaRPr lang="en-US" dirty="0"/>
          </a:p>
        </p:txBody>
      </p:sp>
      <p:sp>
        <p:nvSpPr>
          <p:cNvPr id="16" name="Oval 15"/>
          <p:cNvSpPr/>
          <p:nvPr/>
        </p:nvSpPr>
        <p:spPr>
          <a:xfrm>
            <a:off x="6578242" y="4436364"/>
            <a:ext cx="2198911" cy="2100943"/>
          </a:xfrm>
          <a:prstGeom prst="ellipse">
            <a:avLst/>
          </a:prstGeom>
          <a:blipFill dpi="0" rotWithShape="1">
            <a:blip r:embed="rId2" cstate="print"/>
            <a:srcRect/>
            <a:stretch>
              <a:fillRect t="1000" r="4000"/>
            </a:stretch>
          </a:blipFill>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4" name="Slide Number Placeholder 3"/>
          <p:cNvSpPr>
            <a:spLocks noGrp="1"/>
          </p:cNvSpPr>
          <p:nvPr>
            <p:ph type="sldNum" sz="quarter" idx="12"/>
          </p:nvPr>
        </p:nvSpPr>
        <p:spPr/>
        <p:txBody>
          <a:bodyPr/>
          <a:lstStyle/>
          <a:p>
            <a:fld id="{40282314-900F-3548-907F-397C26204449}" type="slidenum">
              <a:rPr lang="en-US" smtClean="0"/>
              <a:t>1</a:t>
            </a:fld>
            <a:endParaRPr lang="en-US" dirty="0"/>
          </a:p>
        </p:txBody>
      </p:sp>
    </p:spTree>
    <p:extLst>
      <p:ext uri="{BB962C8B-B14F-4D97-AF65-F5344CB8AC3E}">
        <p14:creationId xmlns:p14="http://schemas.microsoft.com/office/powerpoint/2010/main" val="17561857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000" dirty="0"/>
              <a:t>Initiative </a:t>
            </a:r>
            <a:r>
              <a:rPr lang="en-US" sz="4000" dirty="0" smtClean="0"/>
              <a:t>Two Cont’d</a:t>
            </a:r>
            <a:endParaRPr lang="en-US" sz="4000" dirty="0"/>
          </a:p>
        </p:txBody>
      </p:sp>
      <p:sp>
        <p:nvSpPr>
          <p:cNvPr id="2" name="Content Placeholder 1"/>
          <p:cNvSpPr>
            <a:spLocks noGrp="1"/>
          </p:cNvSpPr>
          <p:nvPr>
            <p:ph idx="1"/>
          </p:nvPr>
        </p:nvSpPr>
        <p:spPr/>
        <p:txBody>
          <a:bodyPr>
            <a:normAutofit fontScale="62500" lnSpcReduction="20000"/>
          </a:bodyPr>
          <a:lstStyle/>
          <a:p>
            <a:r>
              <a:rPr lang="en-US" sz="2200" dirty="0" smtClean="0">
                <a:cs typeface="Times New Roman" panose="02020603050405020304" pitchFamily="18" charset="0"/>
              </a:rPr>
              <a:t>      </a:t>
            </a:r>
            <a:r>
              <a:rPr lang="en-US" sz="2200" b="1" dirty="0">
                <a:cs typeface="Times New Roman" panose="02020603050405020304" pitchFamily="18" charset="0"/>
              </a:rPr>
              <a:t>Membership Programs Initiated/Completed since June 2013</a:t>
            </a:r>
            <a:r>
              <a:rPr lang="en-US" sz="2200" b="1" dirty="0" smtClean="0">
                <a:cs typeface="Times New Roman" panose="02020603050405020304" pitchFamily="18" charset="0"/>
              </a:rPr>
              <a:t>:</a:t>
            </a:r>
            <a:br>
              <a:rPr lang="en-US" sz="2200" b="1" dirty="0" smtClean="0">
                <a:cs typeface="Times New Roman" panose="02020603050405020304" pitchFamily="18" charset="0"/>
              </a:rPr>
            </a:br>
            <a:endParaRPr lang="en-US" sz="2200" b="1" dirty="0" smtClean="0">
              <a:cs typeface="Times New Roman" panose="02020603050405020304" pitchFamily="18" charset="0"/>
            </a:endParaRPr>
          </a:p>
          <a:p>
            <a:pPr lvl="1"/>
            <a:r>
              <a:rPr lang="en-US" sz="2200" b="1" dirty="0" smtClean="0">
                <a:solidFill>
                  <a:schemeClr val="tx1"/>
                </a:solidFill>
                <a:cs typeface="Times New Roman" panose="02020603050405020304" pitchFamily="18" charset="0"/>
              </a:rPr>
              <a:t>Individual Membership</a:t>
            </a:r>
          </a:p>
          <a:p>
            <a:pPr lvl="0"/>
            <a:r>
              <a:rPr lang="en-US" sz="2200" dirty="0">
                <a:cs typeface="Times New Roman" panose="02020603050405020304" pitchFamily="18" charset="0"/>
              </a:rPr>
              <a:t>Developed and now implementing the Membership Development Plan to improve the effectiveness of membership recruitment, retention and communication activities.  The plan includes rigorous testing of channels, messaging and lists to improve performance.</a:t>
            </a:r>
          </a:p>
          <a:p>
            <a:pPr lvl="0"/>
            <a:r>
              <a:rPr lang="en-US" sz="2200" dirty="0">
                <a:cs typeface="Times New Roman" panose="02020603050405020304" pitchFamily="18" charset="0"/>
              </a:rPr>
              <a:t>Redesigned key membership materials, incorporating new graphic standards, for consistent “look and feel”, reduced production and postage costs, and improved response time to members:</a:t>
            </a:r>
          </a:p>
          <a:p>
            <a:pPr lvl="1"/>
            <a:r>
              <a:rPr lang="en-US" sz="2200" dirty="0">
                <a:cs typeface="Times New Roman" panose="02020603050405020304" pitchFamily="18" charset="0"/>
              </a:rPr>
              <a:t>Membership ID Card mailing which includes ID card, envelope, thank you note, and inserts</a:t>
            </a:r>
          </a:p>
          <a:p>
            <a:pPr lvl="1"/>
            <a:r>
              <a:rPr lang="en-US" sz="2200" dirty="0">
                <a:cs typeface="Times New Roman" panose="02020603050405020304" pitchFamily="18" charset="0"/>
              </a:rPr>
              <a:t>Dues invoice graphics and sending envelope</a:t>
            </a:r>
          </a:p>
          <a:p>
            <a:pPr lvl="1"/>
            <a:r>
              <a:rPr lang="en-US" sz="2200" dirty="0">
                <a:cs typeface="Times New Roman" panose="02020603050405020304" pitchFamily="18" charset="0"/>
              </a:rPr>
              <a:t>Patron and Benefactor thank you notes</a:t>
            </a:r>
          </a:p>
          <a:p>
            <a:pPr lvl="0"/>
            <a:r>
              <a:rPr lang="en-US" sz="2200" dirty="0">
                <a:cs typeface="Times New Roman" panose="02020603050405020304" pitchFamily="18" charset="0"/>
              </a:rPr>
              <a:t>Introduced the “Letter from the President” summarizing recent ANS accomplishments for mailing prior to Dues Bill #1</a:t>
            </a:r>
          </a:p>
          <a:p>
            <a:pPr lvl="0"/>
            <a:r>
              <a:rPr lang="en-US" sz="2200" dirty="0">
                <a:cs typeface="Times New Roman" panose="02020603050405020304" pitchFamily="18" charset="0"/>
              </a:rPr>
              <a:t>Implemented the 2014 dues increase that included the new dues categories for:</a:t>
            </a:r>
          </a:p>
          <a:p>
            <a:pPr lvl="1"/>
            <a:r>
              <a:rPr lang="en-US" sz="2200" dirty="0">
                <a:cs typeface="Times New Roman" panose="02020603050405020304" pitchFamily="18" charset="0"/>
              </a:rPr>
              <a:t>Active Military Personnel</a:t>
            </a:r>
          </a:p>
          <a:p>
            <a:pPr lvl="1"/>
            <a:r>
              <a:rPr lang="en-US" sz="2200" dirty="0">
                <a:cs typeface="Times New Roman" panose="02020603050405020304" pitchFamily="18" charset="0"/>
              </a:rPr>
              <a:t>Individuals from Lesser Developed Countries</a:t>
            </a:r>
          </a:p>
          <a:p>
            <a:pPr marL="457200" lvl="1" indent="0">
              <a:buNone/>
            </a:pPr>
            <a:endParaRPr lang="en-US" sz="2200" dirty="0">
              <a:cs typeface="Times New Roman" panose="02020603050405020304" pitchFamily="18" charset="0"/>
            </a:endParaRPr>
          </a:p>
          <a:p>
            <a:pPr marL="457200" lvl="1" indent="0">
              <a:spcBef>
                <a:spcPts val="1200"/>
              </a:spcBef>
              <a:buNone/>
            </a:pPr>
            <a:r>
              <a:rPr lang="en-US" sz="2200" b="1" dirty="0" smtClean="0">
                <a:solidFill>
                  <a:schemeClr val="tx1"/>
                </a:solidFill>
                <a:cs typeface="Times New Roman" panose="02020603050405020304" pitchFamily="18" charset="0"/>
              </a:rPr>
              <a:t>Communications Committee</a:t>
            </a:r>
          </a:p>
          <a:p>
            <a:pPr lvl="1">
              <a:spcBef>
                <a:spcPts val="1200"/>
              </a:spcBef>
            </a:pPr>
            <a:r>
              <a:rPr lang="en-US" sz="2200" dirty="0" smtClean="0">
                <a:cs typeface="Times New Roman" panose="02020603050405020304" pitchFamily="18" charset="0"/>
              </a:rPr>
              <a:t>Developing a united membership communication program</a:t>
            </a:r>
          </a:p>
          <a:p>
            <a:pPr lvl="2">
              <a:spcBef>
                <a:spcPts val="1200"/>
              </a:spcBef>
            </a:pPr>
            <a:endParaRPr lang="en-US" sz="1600" dirty="0" smtClean="0"/>
          </a:p>
        </p:txBody>
      </p:sp>
      <p:sp>
        <p:nvSpPr>
          <p:cNvPr id="3" name="Slide Number Placeholder 2"/>
          <p:cNvSpPr>
            <a:spLocks noGrp="1"/>
          </p:cNvSpPr>
          <p:nvPr>
            <p:ph type="sldNum" sz="quarter" idx="12"/>
          </p:nvPr>
        </p:nvSpPr>
        <p:spPr/>
        <p:txBody>
          <a:bodyPr/>
          <a:lstStyle/>
          <a:p>
            <a:fld id="{40282314-900F-3548-907F-397C26204449}" type="slidenum">
              <a:rPr lang="en-US" smtClean="0">
                <a:solidFill>
                  <a:prstClr val="black">
                    <a:tint val="75000"/>
                  </a:prstClr>
                </a:solidFill>
              </a:rPr>
              <a:pPr/>
              <a:t>10</a:t>
            </a:fld>
            <a:endParaRPr lang="en-US" dirty="0">
              <a:solidFill>
                <a:prstClr val="black">
                  <a:tint val="75000"/>
                </a:prstClr>
              </a:solidFill>
            </a:endParaRPr>
          </a:p>
        </p:txBody>
      </p:sp>
    </p:spTree>
    <p:extLst>
      <p:ext uri="{BB962C8B-B14F-4D97-AF65-F5344CB8AC3E}">
        <p14:creationId xmlns:p14="http://schemas.microsoft.com/office/powerpoint/2010/main" val="273801316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000" dirty="0"/>
              <a:t>Initiative </a:t>
            </a:r>
            <a:r>
              <a:rPr lang="en-US" sz="4000" dirty="0" smtClean="0"/>
              <a:t>Two Cont’d</a:t>
            </a:r>
            <a:br>
              <a:rPr lang="en-US" sz="4000" dirty="0" smtClean="0"/>
            </a:br>
            <a:r>
              <a:rPr lang="en-US" sz="4000" dirty="0" smtClean="0"/>
              <a:t/>
            </a:r>
            <a:br>
              <a:rPr lang="en-US" sz="4000" dirty="0" smtClean="0"/>
            </a:br>
            <a:endParaRPr lang="en-US" sz="4000" dirty="0"/>
          </a:p>
        </p:txBody>
      </p:sp>
      <p:sp>
        <p:nvSpPr>
          <p:cNvPr id="2" name="Content Placeholder 1"/>
          <p:cNvSpPr>
            <a:spLocks noGrp="1"/>
          </p:cNvSpPr>
          <p:nvPr>
            <p:ph idx="1"/>
          </p:nvPr>
        </p:nvSpPr>
        <p:spPr/>
        <p:txBody>
          <a:bodyPr>
            <a:normAutofit/>
          </a:bodyPr>
          <a:lstStyle/>
          <a:p>
            <a:pPr lvl="0"/>
            <a:r>
              <a:rPr lang="en-US" sz="1500" dirty="0">
                <a:cs typeface="Times New Roman" panose="02020603050405020304" pitchFamily="18" charset="0"/>
              </a:rPr>
              <a:t>Developed and implemented a 2014 dues billing plan and schedule to improve overall response to the dues notices and which included testing of email only dues notices, first class vs. non-profit postage, and inserts/messaging. </a:t>
            </a:r>
          </a:p>
          <a:p>
            <a:pPr lvl="0"/>
            <a:r>
              <a:rPr lang="en-US" sz="1500" dirty="0">
                <a:cs typeface="Times New Roman" panose="02020603050405020304" pitchFamily="18" charset="0"/>
              </a:rPr>
              <a:t>Developed email welcome stream to welcome new members into ANS, the Divisions, and the YMG, and to introduce them to their applicable Local Section</a:t>
            </a:r>
          </a:p>
          <a:p>
            <a:pPr lvl="0"/>
            <a:r>
              <a:rPr lang="en-US" sz="1500" dirty="0">
                <a:cs typeface="Times New Roman" panose="02020603050405020304" pitchFamily="18" charset="0"/>
              </a:rPr>
              <a:t>Established a program with the Student Sections and Young Members Group to increase conversion of recent grads into Professional ANS membership and implemented a targeted email retention campaign to upcoming and recent grads </a:t>
            </a:r>
          </a:p>
          <a:p>
            <a:pPr lvl="0"/>
            <a:r>
              <a:rPr lang="en-US" sz="1500" dirty="0">
                <a:cs typeface="Times New Roman" panose="02020603050405020304" pitchFamily="18" charset="0"/>
              </a:rPr>
              <a:t>Completed the following recruitment or retention campaigns:  </a:t>
            </a:r>
          </a:p>
          <a:p>
            <a:pPr lvl="1"/>
            <a:r>
              <a:rPr lang="en-US" sz="1500" dirty="0">
                <a:cs typeface="Times New Roman" panose="02020603050405020304" pitchFamily="18" charset="0"/>
              </a:rPr>
              <a:t>email recruitment campaign during the summer</a:t>
            </a:r>
          </a:p>
          <a:p>
            <a:pPr lvl="1"/>
            <a:r>
              <a:rPr lang="en-US" sz="1500" dirty="0">
                <a:cs typeface="Times New Roman" panose="02020603050405020304" pitchFamily="18" charset="0"/>
              </a:rPr>
              <a:t>telemarketing recruitment campaign in late November</a:t>
            </a:r>
          </a:p>
          <a:p>
            <a:pPr lvl="1"/>
            <a:r>
              <a:rPr lang="en-US" sz="1500" dirty="0">
                <a:cs typeface="Times New Roman" panose="02020603050405020304" pitchFamily="18" charset="0"/>
              </a:rPr>
              <a:t>direct mail campaign in late December</a:t>
            </a:r>
          </a:p>
          <a:p>
            <a:pPr lvl="0"/>
            <a:r>
              <a:rPr lang="en-US" sz="1500" dirty="0">
                <a:cs typeface="Times New Roman" panose="02020603050405020304" pitchFamily="18" charset="0"/>
              </a:rPr>
              <a:t>Established monthly reporting system to track membership and dues revenue collections</a:t>
            </a:r>
          </a:p>
          <a:p>
            <a:pPr lvl="0"/>
            <a:r>
              <a:rPr lang="en-US" sz="1500" dirty="0">
                <a:cs typeface="Times New Roman" panose="02020603050405020304" pitchFamily="18" charset="0"/>
              </a:rPr>
              <a:t>Performed database analyses to determine the member profile and characteristics of various membership groups to improve marketing effectiveness</a:t>
            </a:r>
          </a:p>
          <a:p>
            <a:pPr marL="0" indent="0">
              <a:buNone/>
            </a:pPr>
            <a:endParaRPr lang="en-US" sz="2800" dirty="0"/>
          </a:p>
          <a:p>
            <a:pPr lvl="2">
              <a:spcBef>
                <a:spcPts val="1200"/>
              </a:spcBef>
            </a:pPr>
            <a:endParaRPr lang="en-US" sz="1600" dirty="0" smtClean="0"/>
          </a:p>
        </p:txBody>
      </p:sp>
      <p:sp>
        <p:nvSpPr>
          <p:cNvPr id="3" name="Slide Number Placeholder 2"/>
          <p:cNvSpPr>
            <a:spLocks noGrp="1"/>
          </p:cNvSpPr>
          <p:nvPr>
            <p:ph type="sldNum" sz="quarter" idx="12"/>
          </p:nvPr>
        </p:nvSpPr>
        <p:spPr/>
        <p:txBody>
          <a:bodyPr/>
          <a:lstStyle/>
          <a:p>
            <a:fld id="{40282314-900F-3548-907F-397C26204449}" type="slidenum">
              <a:rPr lang="en-US" smtClean="0">
                <a:solidFill>
                  <a:prstClr val="black">
                    <a:tint val="75000"/>
                  </a:prstClr>
                </a:solidFill>
              </a:rPr>
              <a:pPr/>
              <a:t>11</a:t>
            </a:fld>
            <a:endParaRPr lang="en-US" dirty="0">
              <a:solidFill>
                <a:prstClr val="black">
                  <a:tint val="75000"/>
                </a:prstClr>
              </a:solidFill>
            </a:endParaRPr>
          </a:p>
        </p:txBody>
      </p:sp>
    </p:spTree>
    <p:extLst>
      <p:ext uri="{BB962C8B-B14F-4D97-AF65-F5344CB8AC3E}">
        <p14:creationId xmlns:p14="http://schemas.microsoft.com/office/powerpoint/2010/main" val="177127030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000" dirty="0"/>
              <a:t>Initiative </a:t>
            </a:r>
            <a:r>
              <a:rPr lang="en-US" sz="4000" dirty="0" smtClean="0"/>
              <a:t>Two Cont’d</a:t>
            </a:r>
            <a:endParaRPr lang="en-US" sz="4000" dirty="0"/>
          </a:p>
        </p:txBody>
      </p:sp>
      <p:sp>
        <p:nvSpPr>
          <p:cNvPr id="2" name="Content Placeholder 1"/>
          <p:cNvSpPr>
            <a:spLocks noGrp="1"/>
          </p:cNvSpPr>
          <p:nvPr>
            <p:ph idx="1"/>
          </p:nvPr>
        </p:nvSpPr>
        <p:spPr/>
        <p:txBody>
          <a:bodyPr>
            <a:normAutofit/>
          </a:bodyPr>
          <a:lstStyle/>
          <a:p>
            <a:r>
              <a:rPr lang="en-US" sz="1700" b="1" dirty="0">
                <a:cs typeface="Times New Roman" panose="02020603050405020304" pitchFamily="18" charset="0"/>
              </a:rPr>
              <a:t>Membership Programs Planned for 2014:</a:t>
            </a:r>
            <a:endParaRPr lang="en-US" sz="1700" dirty="0">
              <a:cs typeface="Times New Roman" panose="02020603050405020304" pitchFamily="18" charset="0"/>
            </a:endParaRPr>
          </a:p>
          <a:p>
            <a:pPr marL="0" indent="0">
              <a:buNone/>
            </a:pPr>
            <a:endParaRPr lang="en-US" sz="1700" dirty="0">
              <a:cs typeface="Times New Roman" panose="02020603050405020304" pitchFamily="18" charset="0"/>
            </a:endParaRPr>
          </a:p>
          <a:p>
            <a:r>
              <a:rPr lang="en-US" sz="1700" b="1" u="sng" dirty="0">
                <a:cs typeface="Times New Roman" panose="02020603050405020304" pitchFamily="18" charset="0"/>
              </a:rPr>
              <a:t>Individual Membership</a:t>
            </a:r>
            <a:endParaRPr lang="en-US" sz="1700" dirty="0">
              <a:cs typeface="Times New Roman" panose="02020603050405020304" pitchFamily="18" charset="0"/>
            </a:endParaRPr>
          </a:p>
          <a:p>
            <a:pPr lvl="0"/>
            <a:r>
              <a:rPr lang="en-US" sz="1700" dirty="0">
                <a:cs typeface="Times New Roman" panose="02020603050405020304" pitchFamily="18" charset="0"/>
              </a:rPr>
              <a:t>Continue implementation of the Membership Development Plan, specifically:</a:t>
            </a:r>
          </a:p>
          <a:p>
            <a:pPr lvl="1"/>
            <a:r>
              <a:rPr lang="en-US" sz="1700" dirty="0">
                <a:cs typeface="Times New Roman" panose="02020603050405020304" pitchFamily="18" charset="0"/>
              </a:rPr>
              <a:t>Evaluate the taxonomy of ANS member demographics (industry, position, professional licenses, etc.) as they overlay with ANS products, programs and activities (Divisions, journals, meetings, etc.) to identify responsive as well as at-risk membership segments</a:t>
            </a:r>
          </a:p>
          <a:p>
            <a:pPr lvl="1"/>
            <a:r>
              <a:rPr lang="en-US" sz="1700" dirty="0">
                <a:cs typeface="Times New Roman" panose="02020603050405020304" pitchFamily="18" charset="0"/>
              </a:rPr>
              <a:t>Identify opportunities to improve recruitment and retention program effectiveness  through testing of: </a:t>
            </a:r>
          </a:p>
          <a:p>
            <a:pPr lvl="2"/>
            <a:r>
              <a:rPr lang="en-US" sz="1700" dirty="0">
                <a:latin typeface="+mn-lt"/>
                <a:cs typeface="Times New Roman" panose="02020603050405020304" pitchFamily="18" charset="0"/>
              </a:rPr>
              <a:t>channels (email, direct mail, telemarketing)</a:t>
            </a:r>
          </a:p>
          <a:p>
            <a:pPr lvl="2"/>
            <a:r>
              <a:rPr lang="en-US" sz="1700" dirty="0">
                <a:latin typeface="+mn-lt"/>
                <a:cs typeface="Times New Roman" panose="02020603050405020304" pitchFamily="18" charset="0"/>
              </a:rPr>
              <a:t>offers (free books, trial period, free merchandise, etc.)</a:t>
            </a:r>
          </a:p>
          <a:p>
            <a:pPr lvl="2"/>
            <a:r>
              <a:rPr lang="en-US" sz="1700" dirty="0" smtClean="0">
                <a:latin typeface="+mn-lt"/>
                <a:cs typeface="Times New Roman" panose="02020603050405020304" pitchFamily="18" charset="0"/>
              </a:rPr>
              <a:t>graphics/copy</a:t>
            </a:r>
          </a:p>
          <a:p>
            <a:pPr lvl="2"/>
            <a:r>
              <a:rPr lang="en-US" sz="1700" dirty="0">
                <a:latin typeface="+mn-lt"/>
                <a:cs typeface="Times New Roman" panose="02020603050405020304" pitchFamily="18" charset="0"/>
              </a:rPr>
              <a:t>new membership benefits</a:t>
            </a:r>
          </a:p>
          <a:p>
            <a:pPr lvl="2">
              <a:spcBef>
                <a:spcPts val="1200"/>
              </a:spcBef>
            </a:pPr>
            <a:endParaRPr lang="en-US" sz="1600" dirty="0" smtClean="0"/>
          </a:p>
        </p:txBody>
      </p:sp>
      <p:sp>
        <p:nvSpPr>
          <p:cNvPr id="3" name="Slide Number Placeholder 2"/>
          <p:cNvSpPr>
            <a:spLocks noGrp="1"/>
          </p:cNvSpPr>
          <p:nvPr>
            <p:ph type="sldNum" sz="quarter" idx="12"/>
          </p:nvPr>
        </p:nvSpPr>
        <p:spPr/>
        <p:txBody>
          <a:bodyPr/>
          <a:lstStyle/>
          <a:p>
            <a:fld id="{40282314-900F-3548-907F-397C26204449}" type="slidenum">
              <a:rPr lang="en-US" smtClean="0">
                <a:solidFill>
                  <a:prstClr val="black">
                    <a:tint val="75000"/>
                  </a:prstClr>
                </a:solidFill>
              </a:rPr>
              <a:pPr/>
              <a:t>12</a:t>
            </a:fld>
            <a:endParaRPr lang="en-US" dirty="0">
              <a:solidFill>
                <a:prstClr val="black">
                  <a:tint val="75000"/>
                </a:prstClr>
              </a:solidFill>
            </a:endParaRPr>
          </a:p>
        </p:txBody>
      </p:sp>
    </p:spTree>
    <p:extLst>
      <p:ext uri="{BB962C8B-B14F-4D97-AF65-F5344CB8AC3E}">
        <p14:creationId xmlns:p14="http://schemas.microsoft.com/office/powerpoint/2010/main" val="317227907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000" dirty="0"/>
              <a:t>Initiative </a:t>
            </a:r>
            <a:r>
              <a:rPr lang="en-US" sz="4000" dirty="0" smtClean="0"/>
              <a:t>Two Cont’d</a:t>
            </a:r>
            <a:endParaRPr lang="en-US" sz="4000" dirty="0"/>
          </a:p>
        </p:txBody>
      </p:sp>
      <p:sp>
        <p:nvSpPr>
          <p:cNvPr id="2" name="Content Placeholder 1"/>
          <p:cNvSpPr>
            <a:spLocks noGrp="1"/>
          </p:cNvSpPr>
          <p:nvPr>
            <p:ph idx="1"/>
          </p:nvPr>
        </p:nvSpPr>
        <p:spPr/>
        <p:txBody>
          <a:bodyPr>
            <a:normAutofit/>
          </a:bodyPr>
          <a:lstStyle/>
          <a:p>
            <a:pPr lvl="1"/>
            <a:r>
              <a:rPr lang="en-US" sz="1600" dirty="0">
                <a:cs typeface="Times New Roman" panose="02020603050405020304" pitchFamily="18" charset="0"/>
              </a:rPr>
              <a:t>Determine the most effective methods of retaining recent grads</a:t>
            </a:r>
          </a:p>
          <a:p>
            <a:pPr lvl="1"/>
            <a:r>
              <a:rPr lang="en-US" sz="1600" dirty="0">
                <a:cs typeface="Times New Roman" panose="02020603050405020304" pitchFamily="18" charset="0"/>
              </a:rPr>
              <a:t>Identify new targets and methods to expand Student Member program</a:t>
            </a:r>
          </a:p>
          <a:p>
            <a:pPr lvl="1"/>
            <a:r>
              <a:rPr lang="en-US" sz="1600" dirty="0">
                <a:cs typeface="Times New Roman" panose="02020603050405020304" pitchFamily="18" charset="0"/>
              </a:rPr>
              <a:t>Evaluate the viability of the Sponsorship Program</a:t>
            </a:r>
          </a:p>
          <a:p>
            <a:pPr lvl="1"/>
            <a:r>
              <a:rPr lang="en-US" sz="1600" dirty="0">
                <a:cs typeface="Times New Roman" panose="02020603050405020304" pitchFamily="18" charset="0"/>
              </a:rPr>
              <a:t>Implement an enhanced Mentor Program</a:t>
            </a:r>
          </a:p>
          <a:p>
            <a:pPr lvl="0"/>
            <a:r>
              <a:rPr lang="en-US" sz="1600" dirty="0">
                <a:cs typeface="Times New Roman" panose="02020603050405020304" pitchFamily="18" charset="0"/>
              </a:rPr>
              <a:t>Strategically assess market for new target audiences and channels to increase overall ANS membership</a:t>
            </a:r>
          </a:p>
          <a:p>
            <a:pPr lvl="0"/>
            <a:r>
              <a:rPr lang="en-US" sz="1600" dirty="0">
                <a:cs typeface="Times New Roman" panose="02020603050405020304" pitchFamily="18" charset="0"/>
              </a:rPr>
              <a:t>Recommend dues pricing and recognition for Honorary Life members</a:t>
            </a:r>
          </a:p>
          <a:p>
            <a:pPr lvl="0"/>
            <a:r>
              <a:rPr lang="en-US" sz="1600" dirty="0">
                <a:cs typeface="Times New Roman" panose="02020603050405020304" pitchFamily="18" charset="0"/>
              </a:rPr>
              <a:t>Continue to enhance membership/marketing operations for better member services, improved efficiencies, and reduced costs  </a:t>
            </a:r>
            <a:endParaRPr lang="en-US" sz="1600" dirty="0" smtClean="0">
              <a:cs typeface="Times New Roman" panose="02020603050405020304" pitchFamily="18" charset="0"/>
            </a:endParaRPr>
          </a:p>
          <a:p>
            <a:pPr lvl="0"/>
            <a:endParaRPr lang="en-US" sz="1500" dirty="0" smtClean="0">
              <a:latin typeface="Times New Roman" panose="02020603050405020304" pitchFamily="18" charset="0"/>
              <a:cs typeface="Times New Roman" panose="02020603050405020304" pitchFamily="18" charset="0"/>
            </a:endParaRPr>
          </a:p>
          <a:p>
            <a:pPr lvl="0"/>
            <a:endParaRPr lang="en-US" sz="1500" dirty="0" smtClean="0">
              <a:latin typeface="Times New Roman" panose="02020603050405020304" pitchFamily="18" charset="0"/>
              <a:cs typeface="Times New Roman" panose="02020603050405020304" pitchFamily="18" charset="0"/>
            </a:endParaRPr>
          </a:p>
          <a:p>
            <a:pPr lvl="2">
              <a:spcBef>
                <a:spcPts val="1200"/>
              </a:spcBef>
            </a:pPr>
            <a:endParaRPr lang="en-US" sz="1600" dirty="0" smtClean="0"/>
          </a:p>
        </p:txBody>
      </p:sp>
      <p:sp>
        <p:nvSpPr>
          <p:cNvPr id="3" name="Slide Number Placeholder 2"/>
          <p:cNvSpPr>
            <a:spLocks noGrp="1"/>
          </p:cNvSpPr>
          <p:nvPr>
            <p:ph type="sldNum" sz="quarter" idx="12"/>
          </p:nvPr>
        </p:nvSpPr>
        <p:spPr/>
        <p:txBody>
          <a:bodyPr/>
          <a:lstStyle/>
          <a:p>
            <a:fld id="{40282314-900F-3548-907F-397C26204449}" type="slidenum">
              <a:rPr lang="en-US" smtClean="0">
                <a:solidFill>
                  <a:prstClr val="black">
                    <a:tint val="75000"/>
                  </a:prstClr>
                </a:solidFill>
              </a:rPr>
              <a:pPr/>
              <a:t>13</a:t>
            </a:fld>
            <a:endParaRPr lang="en-US" dirty="0">
              <a:solidFill>
                <a:prstClr val="black">
                  <a:tint val="75000"/>
                </a:prstClr>
              </a:solidFill>
            </a:endParaRPr>
          </a:p>
        </p:txBody>
      </p:sp>
    </p:spTree>
    <p:extLst>
      <p:ext uri="{BB962C8B-B14F-4D97-AF65-F5344CB8AC3E}">
        <p14:creationId xmlns:p14="http://schemas.microsoft.com/office/powerpoint/2010/main" val="213041354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000" dirty="0"/>
              <a:t>Initiative </a:t>
            </a:r>
            <a:r>
              <a:rPr lang="en-US" sz="4000" dirty="0" smtClean="0"/>
              <a:t>Two Cont’d</a:t>
            </a:r>
            <a:br>
              <a:rPr lang="en-US" sz="4000" dirty="0" smtClean="0"/>
            </a:br>
            <a:endParaRPr lang="en-US" sz="4000" dirty="0"/>
          </a:p>
        </p:txBody>
      </p:sp>
      <p:sp>
        <p:nvSpPr>
          <p:cNvPr id="2" name="Content Placeholder 1"/>
          <p:cNvSpPr>
            <a:spLocks noGrp="1"/>
          </p:cNvSpPr>
          <p:nvPr>
            <p:ph idx="1"/>
          </p:nvPr>
        </p:nvSpPr>
        <p:spPr/>
        <p:txBody>
          <a:bodyPr>
            <a:normAutofit fontScale="70000" lnSpcReduction="20000"/>
          </a:bodyPr>
          <a:lstStyle/>
          <a:p>
            <a:r>
              <a:rPr lang="en-US" sz="1900" b="1" dirty="0">
                <a:cs typeface="Times New Roman" panose="02020603050405020304" pitchFamily="18" charset="0"/>
              </a:rPr>
              <a:t>Organization </a:t>
            </a:r>
            <a:r>
              <a:rPr lang="en-US" sz="1900" b="1" dirty="0" smtClean="0">
                <a:cs typeface="Times New Roman" panose="02020603050405020304" pitchFamily="18" charset="0"/>
              </a:rPr>
              <a:t>Membership</a:t>
            </a:r>
            <a:r>
              <a:rPr lang="en-US" sz="1900" b="1" u="sng" dirty="0" smtClean="0">
                <a:solidFill>
                  <a:srgbClr val="00338D"/>
                </a:solidFill>
                <a:cs typeface="Times New Roman" panose="02020603050405020304" pitchFamily="18" charset="0"/>
              </a:rPr>
              <a:t/>
            </a:r>
            <a:br>
              <a:rPr lang="en-US" sz="1900" b="1" u="sng" dirty="0" smtClean="0">
                <a:solidFill>
                  <a:srgbClr val="00338D"/>
                </a:solidFill>
                <a:cs typeface="Times New Roman" panose="02020603050405020304" pitchFamily="18" charset="0"/>
              </a:rPr>
            </a:br>
            <a:endParaRPr lang="en-US" sz="1900" dirty="0">
              <a:solidFill>
                <a:srgbClr val="00338D"/>
              </a:solidFill>
              <a:cs typeface="Times New Roman" panose="02020603050405020304" pitchFamily="18" charset="0"/>
            </a:endParaRPr>
          </a:p>
          <a:p>
            <a:pPr lvl="0"/>
            <a:r>
              <a:rPr lang="en-US" sz="1900" dirty="0">
                <a:solidFill>
                  <a:srgbClr val="00338D"/>
                </a:solidFill>
                <a:cs typeface="Times New Roman" panose="02020603050405020304" pitchFamily="18" charset="0"/>
              </a:rPr>
              <a:t>Conduct complete evaluation of current Organization Membership program and develop plan/recommendations for program restructuring, to include:</a:t>
            </a:r>
          </a:p>
          <a:p>
            <a:pPr lvl="1"/>
            <a:r>
              <a:rPr lang="en-US" sz="1900" dirty="0">
                <a:cs typeface="Times New Roman" panose="02020603050405020304" pitchFamily="18" charset="0"/>
              </a:rPr>
              <a:t>Special programs for specific industry groups such as National Labs and Universities (in the model of the ANS-Utility Engagement Program)</a:t>
            </a:r>
          </a:p>
          <a:p>
            <a:pPr lvl="1"/>
            <a:r>
              <a:rPr lang="en-US" sz="1900" dirty="0">
                <a:cs typeface="Times New Roman" panose="02020603050405020304" pitchFamily="18" charset="0"/>
              </a:rPr>
              <a:t>OM program member benefits</a:t>
            </a:r>
          </a:p>
          <a:p>
            <a:pPr lvl="1"/>
            <a:r>
              <a:rPr lang="en-US" sz="1900" dirty="0">
                <a:cs typeface="Times New Roman" panose="02020603050405020304" pitchFamily="18" charset="0"/>
              </a:rPr>
              <a:t>OM Dues Pricing</a:t>
            </a:r>
          </a:p>
          <a:p>
            <a:pPr lvl="0"/>
            <a:r>
              <a:rPr lang="en-US" sz="1900" dirty="0">
                <a:solidFill>
                  <a:srgbClr val="00338D"/>
                </a:solidFill>
                <a:cs typeface="Times New Roman" panose="02020603050405020304" pitchFamily="18" charset="0"/>
              </a:rPr>
              <a:t>Initiate a project to standardize organization/corporate names in ANS database in advance to conversion to new AMS (this project is absolutely vital to profitably expanding Organization Membership program</a:t>
            </a:r>
            <a:r>
              <a:rPr lang="en-US" sz="1900" dirty="0" smtClean="0">
                <a:solidFill>
                  <a:srgbClr val="00338D"/>
                </a:solidFill>
                <a:cs typeface="Times New Roman" panose="02020603050405020304" pitchFamily="18" charset="0"/>
              </a:rPr>
              <a:t>)</a:t>
            </a:r>
            <a:br>
              <a:rPr lang="en-US" sz="1900" dirty="0" smtClean="0">
                <a:solidFill>
                  <a:srgbClr val="00338D"/>
                </a:solidFill>
                <a:cs typeface="Times New Roman" panose="02020603050405020304" pitchFamily="18" charset="0"/>
              </a:rPr>
            </a:br>
            <a:endParaRPr lang="en-US" sz="1900" dirty="0" smtClean="0">
              <a:solidFill>
                <a:srgbClr val="00338D"/>
              </a:solidFill>
              <a:cs typeface="Times New Roman" panose="02020603050405020304" pitchFamily="18" charset="0"/>
            </a:endParaRPr>
          </a:p>
          <a:p>
            <a:pPr lvl="0"/>
            <a:r>
              <a:rPr lang="en-US" sz="1900" b="1" dirty="0">
                <a:cs typeface="Times New Roman" panose="02020603050405020304" pitchFamily="18" charset="0"/>
              </a:rPr>
              <a:t>Marketing</a:t>
            </a:r>
          </a:p>
          <a:p>
            <a:r>
              <a:rPr lang="en-US" sz="1900" dirty="0">
                <a:solidFill>
                  <a:srgbClr val="00338D"/>
                </a:solidFill>
                <a:cs typeface="Times New Roman" panose="02020603050405020304" pitchFamily="18" charset="0"/>
              </a:rPr>
              <a:t>Established a formal marketing function within the ANS to support marketing activities across the organization</a:t>
            </a:r>
          </a:p>
          <a:p>
            <a:r>
              <a:rPr lang="en-US" sz="1900" dirty="0">
                <a:solidFill>
                  <a:srgbClr val="00338D"/>
                </a:solidFill>
                <a:cs typeface="Times New Roman" panose="02020603050405020304" pitchFamily="18" charset="0"/>
              </a:rPr>
              <a:t>Includes copywriting, graphic design and production management</a:t>
            </a:r>
          </a:p>
          <a:p>
            <a:r>
              <a:rPr lang="en-US" sz="1900" dirty="0">
                <a:solidFill>
                  <a:srgbClr val="00338D"/>
                </a:solidFill>
                <a:cs typeface="Times New Roman" panose="02020603050405020304" pitchFamily="18" charset="0"/>
              </a:rPr>
              <a:t>Initial marketing initiatives include:</a:t>
            </a:r>
          </a:p>
          <a:p>
            <a:pPr lvl="1"/>
            <a:r>
              <a:rPr lang="en-US" sz="1500" dirty="0" err="1">
                <a:solidFill>
                  <a:srgbClr val="00338D"/>
                </a:solidFill>
                <a:cs typeface="Times New Roman" panose="02020603050405020304" pitchFamily="18" charset="0"/>
              </a:rPr>
              <a:t>Adm</a:t>
            </a:r>
            <a:r>
              <a:rPr lang="en-US" sz="1500" dirty="0">
                <a:solidFill>
                  <a:srgbClr val="00338D"/>
                </a:solidFill>
                <a:cs typeface="Times New Roman" panose="02020603050405020304" pitchFamily="18" charset="0"/>
              </a:rPr>
              <a:t> Rickover Book direct mail and email promotion</a:t>
            </a:r>
          </a:p>
          <a:p>
            <a:pPr lvl="1"/>
            <a:r>
              <a:rPr lang="en-US" sz="1500" dirty="0">
                <a:solidFill>
                  <a:srgbClr val="00338D"/>
                </a:solidFill>
                <a:cs typeface="Times New Roman" panose="02020603050405020304" pitchFamily="18" charset="0"/>
              </a:rPr>
              <a:t>Isotopes Discover Kit promotion to high school science teachers</a:t>
            </a:r>
          </a:p>
          <a:p>
            <a:pPr lvl="1"/>
            <a:r>
              <a:rPr lang="en-US" sz="1500" dirty="0">
                <a:solidFill>
                  <a:srgbClr val="00338D"/>
                </a:solidFill>
                <a:cs typeface="Times New Roman" panose="02020603050405020304" pitchFamily="18" charset="0"/>
              </a:rPr>
              <a:t>Meetings promotions:</a:t>
            </a:r>
          </a:p>
          <a:p>
            <a:pPr lvl="2"/>
            <a:r>
              <a:rPr lang="en-US" sz="1100" dirty="0">
                <a:solidFill>
                  <a:srgbClr val="00338D"/>
                </a:solidFill>
                <a:cs typeface="Times New Roman" panose="02020603050405020304" pitchFamily="18" charset="0"/>
              </a:rPr>
              <a:t>ICAPP</a:t>
            </a:r>
          </a:p>
          <a:p>
            <a:pPr lvl="2"/>
            <a:r>
              <a:rPr lang="en-US" sz="1100" dirty="0">
                <a:solidFill>
                  <a:srgbClr val="00338D"/>
                </a:solidFill>
                <a:cs typeface="Times New Roman" panose="02020603050405020304" pitchFamily="18" charset="0"/>
              </a:rPr>
              <a:t>8ici</a:t>
            </a:r>
          </a:p>
          <a:p>
            <a:pPr lvl="2"/>
            <a:r>
              <a:rPr lang="en-US" sz="1100" dirty="0">
                <a:solidFill>
                  <a:srgbClr val="00338D"/>
                </a:solidFill>
                <a:cs typeface="Times New Roman" panose="02020603050405020304" pitchFamily="18" charset="0"/>
              </a:rPr>
              <a:t>2014 Annual Meeting</a:t>
            </a:r>
          </a:p>
          <a:p>
            <a:pPr lvl="0"/>
            <a:endParaRPr lang="en-US" sz="1900" dirty="0">
              <a:latin typeface="Times New Roman" panose="02020603050405020304" pitchFamily="18" charset="0"/>
              <a:cs typeface="Times New Roman" panose="02020603050405020304" pitchFamily="18" charset="0"/>
            </a:endParaRPr>
          </a:p>
          <a:p>
            <a:pPr lvl="2">
              <a:spcBef>
                <a:spcPts val="1200"/>
              </a:spcBef>
            </a:pPr>
            <a:endParaRPr lang="en-US" sz="1600" dirty="0" smtClean="0"/>
          </a:p>
        </p:txBody>
      </p:sp>
      <p:sp>
        <p:nvSpPr>
          <p:cNvPr id="3" name="Slide Number Placeholder 2"/>
          <p:cNvSpPr>
            <a:spLocks noGrp="1"/>
          </p:cNvSpPr>
          <p:nvPr>
            <p:ph type="sldNum" sz="quarter" idx="12"/>
          </p:nvPr>
        </p:nvSpPr>
        <p:spPr/>
        <p:txBody>
          <a:bodyPr/>
          <a:lstStyle/>
          <a:p>
            <a:fld id="{40282314-900F-3548-907F-397C26204449}" type="slidenum">
              <a:rPr lang="en-US" smtClean="0">
                <a:solidFill>
                  <a:prstClr val="black">
                    <a:tint val="75000"/>
                  </a:prstClr>
                </a:solidFill>
              </a:rPr>
              <a:pPr/>
              <a:t>14</a:t>
            </a:fld>
            <a:endParaRPr lang="en-US" dirty="0">
              <a:solidFill>
                <a:prstClr val="black">
                  <a:tint val="75000"/>
                </a:prstClr>
              </a:solidFill>
            </a:endParaRPr>
          </a:p>
        </p:txBody>
      </p:sp>
    </p:spTree>
    <p:extLst>
      <p:ext uri="{BB962C8B-B14F-4D97-AF65-F5344CB8AC3E}">
        <p14:creationId xmlns:p14="http://schemas.microsoft.com/office/powerpoint/2010/main" val="353311353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000" dirty="0"/>
              <a:t>Initiative Three</a:t>
            </a:r>
          </a:p>
        </p:txBody>
      </p:sp>
      <p:sp>
        <p:nvSpPr>
          <p:cNvPr id="2" name="Content Placeholder 1"/>
          <p:cNvSpPr>
            <a:spLocks noGrp="1"/>
          </p:cNvSpPr>
          <p:nvPr>
            <p:ph idx="1"/>
          </p:nvPr>
        </p:nvSpPr>
        <p:spPr/>
        <p:txBody>
          <a:bodyPr>
            <a:noAutofit/>
          </a:bodyPr>
          <a:lstStyle/>
          <a:p>
            <a:pPr marL="0" indent="0">
              <a:spcBef>
                <a:spcPts val="600"/>
              </a:spcBef>
              <a:buNone/>
            </a:pPr>
            <a:r>
              <a:rPr lang="en-US" sz="1400" dirty="0" smtClean="0"/>
              <a:t>Special committees</a:t>
            </a:r>
          </a:p>
          <a:p>
            <a:pPr lvl="1">
              <a:spcBef>
                <a:spcPts val="600"/>
              </a:spcBef>
            </a:pPr>
            <a:r>
              <a:rPr lang="en-US" sz="1400" dirty="0" smtClean="0"/>
              <a:t>Working closely with the Special Committee on Utilities Integration</a:t>
            </a:r>
          </a:p>
          <a:p>
            <a:pPr lvl="2">
              <a:spcBef>
                <a:spcPts val="600"/>
              </a:spcBef>
            </a:pPr>
            <a:r>
              <a:rPr lang="en-US" sz="1400" dirty="0" smtClean="0">
                <a:latin typeface="+mn-lt"/>
              </a:rPr>
              <a:t>Set goals to expand outreach to executives and employees</a:t>
            </a:r>
          </a:p>
          <a:p>
            <a:pPr lvl="1">
              <a:spcBef>
                <a:spcPts val="600"/>
              </a:spcBef>
            </a:pPr>
            <a:r>
              <a:rPr lang="en-US" sz="1400" dirty="0" smtClean="0"/>
              <a:t>Proposed ANS – Utility Engagement Program</a:t>
            </a:r>
          </a:p>
          <a:p>
            <a:pPr lvl="2">
              <a:spcBef>
                <a:spcPts val="600"/>
              </a:spcBef>
            </a:pPr>
            <a:r>
              <a:rPr lang="en-US" sz="1400" dirty="0" smtClean="0">
                <a:latin typeface="+mn-lt"/>
              </a:rPr>
              <a:t>One price per year for predefined benefits</a:t>
            </a:r>
          </a:p>
          <a:p>
            <a:pPr lvl="2">
              <a:spcBef>
                <a:spcPts val="600"/>
              </a:spcBef>
            </a:pPr>
            <a:r>
              <a:rPr lang="en-US" sz="1400" dirty="0" smtClean="0">
                <a:latin typeface="+mn-lt"/>
              </a:rPr>
              <a:t>Membership for all NS&amp;T employees</a:t>
            </a:r>
          </a:p>
          <a:p>
            <a:pPr lvl="2">
              <a:spcBef>
                <a:spcPts val="600"/>
              </a:spcBef>
            </a:pPr>
            <a:r>
              <a:rPr lang="en-US" sz="1400" dirty="0" smtClean="0">
                <a:latin typeface="+mn-lt"/>
              </a:rPr>
              <a:t>Greater value to utilities and stable revenue for ANS</a:t>
            </a:r>
          </a:p>
          <a:p>
            <a:pPr lvl="2">
              <a:spcBef>
                <a:spcPts val="600"/>
              </a:spcBef>
            </a:pPr>
            <a:r>
              <a:rPr lang="en-US" sz="1400" dirty="0" smtClean="0">
                <a:latin typeface="+mn-lt"/>
              </a:rPr>
              <a:t>ANS represents much more  of NS&amp;T community</a:t>
            </a:r>
          </a:p>
          <a:p>
            <a:pPr lvl="2">
              <a:spcBef>
                <a:spcPts val="600"/>
              </a:spcBef>
            </a:pPr>
            <a:r>
              <a:rPr lang="en-US" sz="1400" dirty="0" smtClean="0">
                <a:latin typeface="+mn-lt"/>
              </a:rPr>
              <a:t>Continuing to work with utilities to finalize program for implementation in 2015</a:t>
            </a:r>
          </a:p>
          <a:p>
            <a:pPr lvl="1">
              <a:spcBef>
                <a:spcPts val="600"/>
              </a:spcBef>
            </a:pPr>
            <a:r>
              <a:rPr lang="en-US" sz="1400" dirty="0" smtClean="0"/>
              <a:t>Working with HPS, WNA, ENS, NAS, ASME and others to better integrate our events</a:t>
            </a:r>
          </a:p>
          <a:p>
            <a:pPr lvl="1">
              <a:spcBef>
                <a:spcPts val="600"/>
              </a:spcBef>
            </a:pPr>
            <a:r>
              <a:rPr lang="en-US" sz="1400" dirty="0" smtClean="0"/>
              <a:t>Planning to establish Special Committees for Integration for other NST segments including:</a:t>
            </a:r>
          </a:p>
          <a:p>
            <a:pPr lvl="2">
              <a:spcBef>
                <a:spcPts val="600"/>
              </a:spcBef>
            </a:pPr>
            <a:r>
              <a:rPr lang="en-US" sz="1400" dirty="0" smtClean="0">
                <a:latin typeface="+mn-lt"/>
              </a:rPr>
              <a:t>National labs</a:t>
            </a:r>
          </a:p>
          <a:p>
            <a:pPr lvl="2">
              <a:spcBef>
                <a:spcPts val="600"/>
              </a:spcBef>
            </a:pPr>
            <a:r>
              <a:rPr lang="en-US" sz="1400" dirty="0" smtClean="0">
                <a:latin typeface="+mn-lt"/>
              </a:rPr>
              <a:t>NSSS vendors</a:t>
            </a:r>
          </a:p>
          <a:p>
            <a:pPr lvl="2">
              <a:spcBef>
                <a:spcPts val="600"/>
              </a:spcBef>
            </a:pPr>
            <a:r>
              <a:rPr lang="en-US" sz="1400" dirty="0" smtClean="0">
                <a:latin typeface="+mn-lt"/>
              </a:rPr>
              <a:t>Nuclear suppliers</a:t>
            </a:r>
          </a:p>
          <a:p>
            <a:pPr lvl="2">
              <a:spcBef>
                <a:spcPts val="600"/>
              </a:spcBef>
            </a:pPr>
            <a:endParaRPr lang="en-US" sz="2000" dirty="0" smtClean="0"/>
          </a:p>
        </p:txBody>
      </p:sp>
      <p:sp>
        <p:nvSpPr>
          <p:cNvPr id="3" name="Slide Number Placeholder 2"/>
          <p:cNvSpPr>
            <a:spLocks noGrp="1"/>
          </p:cNvSpPr>
          <p:nvPr>
            <p:ph type="sldNum" sz="quarter" idx="12"/>
          </p:nvPr>
        </p:nvSpPr>
        <p:spPr/>
        <p:txBody>
          <a:bodyPr/>
          <a:lstStyle/>
          <a:p>
            <a:fld id="{40282314-900F-3548-907F-397C26204449}" type="slidenum">
              <a:rPr lang="en-US" smtClean="0"/>
              <a:t>15</a:t>
            </a:fld>
            <a:endParaRPr lang="en-US" dirty="0"/>
          </a:p>
        </p:txBody>
      </p:sp>
    </p:spTree>
    <p:extLst>
      <p:ext uri="{BB962C8B-B14F-4D97-AF65-F5344CB8AC3E}">
        <p14:creationId xmlns:p14="http://schemas.microsoft.com/office/powerpoint/2010/main" val="308810816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Initiative </a:t>
            </a:r>
            <a:r>
              <a:rPr lang="en-US" dirty="0" smtClean="0"/>
              <a:t>Three Cont’d</a:t>
            </a:r>
            <a:endParaRPr lang="en-US" dirty="0"/>
          </a:p>
        </p:txBody>
      </p:sp>
      <p:sp>
        <p:nvSpPr>
          <p:cNvPr id="3" name="Content Placeholder 2"/>
          <p:cNvSpPr>
            <a:spLocks noGrp="1"/>
          </p:cNvSpPr>
          <p:nvPr>
            <p:ph idx="1"/>
          </p:nvPr>
        </p:nvSpPr>
        <p:spPr/>
        <p:txBody>
          <a:bodyPr>
            <a:normAutofit fontScale="85000" lnSpcReduction="20000"/>
          </a:bodyPr>
          <a:lstStyle/>
          <a:p>
            <a:r>
              <a:rPr lang="en-US" sz="2000" dirty="0" smtClean="0"/>
              <a:t>ANS-Utility Engagement Program</a:t>
            </a:r>
            <a:endParaRPr lang="en-US" sz="2000" dirty="0"/>
          </a:p>
          <a:p>
            <a:pPr lvl="1">
              <a:spcBef>
                <a:spcPts val="600"/>
              </a:spcBef>
            </a:pPr>
            <a:r>
              <a:rPr lang="en-US" sz="2000" dirty="0"/>
              <a:t>Made presentations to CEO/CNOs at two </a:t>
            </a:r>
            <a:r>
              <a:rPr lang="en-US" sz="2000" dirty="0" smtClean="0"/>
              <a:t>NSAIC meetings </a:t>
            </a:r>
            <a:r>
              <a:rPr lang="en-US" sz="2000" dirty="0"/>
              <a:t>(August and </a:t>
            </a:r>
            <a:r>
              <a:rPr lang="en-US" sz="2000" dirty="0" smtClean="0"/>
              <a:t>October) </a:t>
            </a:r>
            <a:r>
              <a:rPr lang="en-US" sz="2000" dirty="0"/>
              <a:t>about relevance and value of the new ANS to utilities and are following up to get all utility participation in the ANS-Utility Engagement </a:t>
            </a:r>
            <a:r>
              <a:rPr lang="en-US" sz="2000" dirty="0" smtClean="0"/>
              <a:t>Program</a:t>
            </a:r>
          </a:p>
          <a:p>
            <a:pPr lvl="1">
              <a:spcBef>
                <a:spcPts val="600"/>
              </a:spcBef>
            </a:pPr>
            <a:r>
              <a:rPr lang="en-US" sz="2000" dirty="0" smtClean="0"/>
              <a:t>Established Task Force of Utility Executives and BOD members to determine best approach</a:t>
            </a:r>
          </a:p>
          <a:p>
            <a:pPr lvl="1">
              <a:spcBef>
                <a:spcPts val="600"/>
              </a:spcBef>
            </a:pPr>
            <a:r>
              <a:rPr lang="en-US" sz="2000" dirty="0" smtClean="0"/>
              <a:t>Meeting at Winter Meeting to finalize plan and schedule</a:t>
            </a:r>
          </a:p>
          <a:p>
            <a:pPr lvl="1">
              <a:spcBef>
                <a:spcPts val="600"/>
              </a:spcBef>
            </a:pPr>
            <a:r>
              <a:rPr lang="en-US" sz="2000" dirty="0" smtClean="0"/>
              <a:t>Current plan is to get insight from every utility communications group and then prepare utility specific message to meet with each utility CNO</a:t>
            </a:r>
          </a:p>
          <a:p>
            <a:pPr lvl="1">
              <a:spcBef>
                <a:spcPts val="600"/>
              </a:spcBef>
            </a:pPr>
            <a:r>
              <a:rPr lang="en-US" sz="2000" dirty="0" smtClean="0"/>
              <a:t>Interest is to get agreement by some and then all</a:t>
            </a:r>
          </a:p>
          <a:p>
            <a:pPr lvl="1">
              <a:spcBef>
                <a:spcPts val="600"/>
              </a:spcBef>
            </a:pPr>
            <a:r>
              <a:rPr lang="en-US" sz="2000" dirty="0" smtClean="0"/>
              <a:t>Implement in 2015</a:t>
            </a:r>
          </a:p>
          <a:p>
            <a:pPr lvl="1">
              <a:spcBef>
                <a:spcPts val="600"/>
              </a:spcBef>
            </a:pPr>
            <a:r>
              <a:rPr lang="en-US" sz="2000" dirty="0" smtClean="0"/>
              <a:t>Continuing to develop utility CEO/CNO concurrence</a:t>
            </a:r>
          </a:p>
          <a:p>
            <a:pPr>
              <a:spcBef>
                <a:spcPts val="600"/>
              </a:spcBef>
            </a:pPr>
            <a:r>
              <a:rPr lang="en-US" sz="2200" dirty="0" smtClean="0"/>
              <a:t>Other ANS-Constituent Engagement Programs</a:t>
            </a:r>
          </a:p>
          <a:p>
            <a:pPr lvl="1">
              <a:spcBef>
                <a:spcPts val="600"/>
              </a:spcBef>
            </a:pPr>
            <a:r>
              <a:rPr lang="en-US" sz="2000" dirty="0" smtClean="0"/>
              <a:t>Considering a different model for Labs and Universities</a:t>
            </a:r>
          </a:p>
          <a:p>
            <a:pPr lvl="1">
              <a:spcBef>
                <a:spcPts val="600"/>
              </a:spcBef>
            </a:pPr>
            <a:r>
              <a:rPr lang="en-US" sz="2000" dirty="0" smtClean="0"/>
              <a:t>Developing a Program for Suppliers/Vendors in NS&amp;T</a:t>
            </a:r>
            <a:endParaRPr lang="en-US" sz="2000" dirty="0"/>
          </a:p>
          <a:p>
            <a:endParaRPr lang="en-US" dirty="0"/>
          </a:p>
        </p:txBody>
      </p:sp>
      <p:sp>
        <p:nvSpPr>
          <p:cNvPr id="4" name="Slide Number Placeholder 3"/>
          <p:cNvSpPr>
            <a:spLocks noGrp="1"/>
          </p:cNvSpPr>
          <p:nvPr>
            <p:ph type="sldNum" sz="quarter" idx="12"/>
          </p:nvPr>
        </p:nvSpPr>
        <p:spPr/>
        <p:txBody>
          <a:bodyPr/>
          <a:lstStyle/>
          <a:p>
            <a:fld id="{AC42C604-9185-4D55-83B8-94D2883344E0}" type="slidenum">
              <a:rPr lang="en-US" smtClean="0"/>
              <a:pPr/>
              <a:t>16</a:t>
            </a:fld>
            <a:endParaRPr lang="en-US" dirty="0"/>
          </a:p>
        </p:txBody>
      </p:sp>
    </p:spTree>
    <p:extLst>
      <p:ext uri="{BB962C8B-B14F-4D97-AF65-F5344CB8AC3E}">
        <p14:creationId xmlns:p14="http://schemas.microsoft.com/office/powerpoint/2010/main" val="267810708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000" dirty="0"/>
              <a:t>Initiative Four</a:t>
            </a:r>
          </a:p>
        </p:txBody>
      </p:sp>
      <p:sp>
        <p:nvSpPr>
          <p:cNvPr id="2" name="Content Placeholder 1"/>
          <p:cNvSpPr>
            <a:spLocks noGrp="1"/>
          </p:cNvSpPr>
          <p:nvPr>
            <p:ph idx="1"/>
          </p:nvPr>
        </p:nvSpPr>
        <p:spPr>
          <a:xfrm>
            <a:off x="381000" y="1641584"/>
            <a:ext cx="8229600" cy="4254392"/>
          </a:xfrm>
        </p:spPr>
        <p:txBody>
          <a:bodyPr>
            <a:normAutofit/>
          </a:bodyPr>
          <a:lstStyle/>
          <a:p>
            <a:pPr marL="0" indent="0">
              <a:spcBef>
                <a:spcPts val="600"/>
              </a:spcBef>
              <a:buNone/>
            </a:pPr>
            <a:r>
              <a:rPr lang="en-US" sz="2000" dirty="0" smtClean="0"/>
              <a:t>Stronger relationships in DC</a:t>
            </a:r>
          </a:p>
          <a:p>
            <a:pPr lvl="1">
              <a:spcBef>
                <a:spcPts val="600"/>
              </a:spcBef>
            </a:pPr>
            <a:r>
              <a:rPr lang="en-US" sz="2000" dirty="0" smtClean="0"/>
              <a:t>Working through ANS Washington office and ANS committees to create closer connections with Congress and Executive Branch</a:t>
            </a:r>
          </a:p>
          <a:p>
            <a:pPr lvl="1">
              <a:spcBef>
                <a:spcPts val="600"/>
              </a:spcBef>
            </a:pPr>
            <a:r>
              <a:rPr lang="en-US" sz="2000" dirty="0" smtClean="0"/>
              <a:t>Building relations with other organizations that have policy issues of mutual concern (CINTAC, NIC, NEI, NAS, NAE)</a:t>
            </a:r>
          </a:p>
          <a:p>
            <a:pPr lvl="1">
              <a:spcBef>
                <a:spcPts val="600"/>
              </a:spcBef>
            </a:pPr>
            <a:r>
              <a:rPr lang="en-US" sz="2000" dirty="0" smtClean="0"/>
              <a:t>Continuing the Congressional Seminar Series for legislative staff</a:t>
            </a:r>
          </a:p>
          <a:p>
            <a:pPr marL="3657600" lvl="1">
              <a:spcBef>
                <a:spcPts val="600"/>
              </a:spcBef>
            </a:pPr>
            <a:r>
              <a:rPr lang="en-US" sz="2000" dirty="0" smtClean="0"/>
              <a:t>Meeting with opinion leaders and policy makers to provide facts about benefits of nuclear science and technology</a:t>
            </a:r>
          </a:p>
        </p:txBody>
      </p:sp>
      <p:sp>
        <p:nvSpPr>
          <p:cNvPr id="3" name="Slide Number Placeholder 2"/>
          <p:cNvSpPr>
            <a:spLocks noGrp="1"/>
          </p:cNvSpPr>
          <p:nvPr>
            <p:ph type="sldNum" sz="quarter" idx="12"/>
          </p:nvPr>
        </p:nvSpPr>
        <p:spPr/>
        <p:txBody>
          <a:bodyPr/>
          <a:lstStyle/>
          <a:p>
            <a:fld id="{40282314-900F-3548-907F-397C26204449}" type="slidenum">
              <a:rPr lang="en-US" smtClean="0"/>
              <a:t>17</a:t>
            </a:fld>
            <a:endParaRPr lang="en-US" dirty="0"/>
          </a:p>
        </p:txBody>
      </p:sp>
      <p:pic>
        <p:nvPicPr>
          <p:cNvPr id="3074" name="Picture 2"/>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b="47205"/>
          <a:stretch/>
        </p:blipFill>
        <p:spPr bwMode="auto">
          <a:xfrm>
            <a:off x="1" y="5086350"/>
            <a:ext cx="1286880" cy="177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p:cNvPicPr>
            <a:picLocks noChangeAspect="1"/>
          </p:cNvPicPr>
          <p:nvPr/>
        </p:nvPicPr>
        <p:blipFill rotWithShape="1">
          <a:blip r:embed="rId3" cstate="email">
            <a:extLst>
              <a:ext uri="{28A0092B-C50C-407E-A947-70E740481C1C}">
                <a14:useLocalDpi xmlns:a14="http://schemas.microsoft.com/office/drawing/2010/main"/>
              </a:ext>
            </a:extLst>
          </a:blip>
          <a:srcRect b="9729"/>
          <a:stretch/>
        </p:blipFill>
        <p:spPr>
          <a:xfrm rot="650003">
            <a:off x="1291643" y="4258117"/>
            <a:ext cx="2400128" cy="1972598"/>
          </a:xfrm>
          <a:prstGeom prst="rect">
            <a:avLst/>
          </a:prstGeom>
        </p:spPr>
      </p:pic>
    </p:spTree>
    <p:extLst>
      <p:ext uri="{BB962C8B-B14F-4D97-AF65-F5344CB8AC3E}">
        <p14:creationId xmlns:p14="http://schemas.microsoft.com/office/powerpoint/2010/main" val="143674616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Initiative </a:t>
            </a:r>
            <a:r>
              <a:rPr lang="en-US" dirty="0" smtClean="0"/>
              <a:t>Four Cont’d</a:t>
            </a:r>
            <a:endParaRPr lang="en-US" dirty="0"/>
          </a:p>
        </p:txBody>
      </p:sp>
      <p:sp>
        <p:nvSpPr>
          <p:cNvPr id="3" name="Content Placeholder 2"/>
          <p:cNvSpPr>
            <a:spLocks noGrp="1"/>
          </p:cNvSpPr>
          <p:nvPr>
            <p:ph idx="1"/>
          </p:nvPr>
        </p:nvSpPr>
        <p:spPr/>
        <p:txBody>
          <a:bodyPr>
            <a:normAutofit lnSpcReduction="10000"/>
          </a:bodyPr>
          <a:lstStyle/>
          <a:p>
            <a:pPr lvl="1">
              <a:spcBef>
                <a:spcPts val="600"/>
              </a:spcBef>
            </a:pPr>
            <a:r>
              <a:rPr lang="en-US" sz="2000" dirty="0" smtClean="0"/>
              <a:t>Met with key legislators about Nuclear Waste Policy Act – supporting activities</a:t>
            </a:r>
          </a:p>
          <a:p>
            <a:pPr lvl="1">
              <a:spcBef>
                <a:spcPts val="600"/>
              </a:spcBef>
            </a:pPr>
            <a:r>
              <a:rPr lang="en-US" sz="2000" dirty="0" smtClean="0"/>
              <a:t>Started meeting with policy makers from states that utilize nuclear energy (31 states)</a:t>
            </a:r>
          </a:p>
          <a:p>
            <a:pPr lvl="1">
              <a:spcBef>
                <a:spcPts val="600"/>
              </a:spcBef>
            </a:pPr>
            <a:r>
              <a:rPr lang="en-US" sz="2000" dirty="0" smtClean="0"/>
              <a:t>Presented to National Governors Association (NGA) in February 2014 and will present to the NGA Meeting in August 2014</a:t>
            </a:r>
          </a:p>
          <a:p>
            <a:pPr lvl="1">
              <a:spcBef>
                <a:spcPts val="600"/>
              </a:spcBef>
            </a:pPr>
            <a:r>
              <a:rPr lang="en-US" sz="2000" dirty="0" smtClean="0"/>
              <a:t>Promoting nuclear plants as national assets</a:t>
            </a:r>
          </a:p>
          <a:p>
            <a:pPr lvl="1">
              <a:spcBef>
                <a:spcPts val="600"/>
              </a:spcBef>
            </a:pPr>
            <a:r>
              <a:rPr lang="en-US" sz="2000" dirty="0" smtClean="0"/>
              <a:t>Supporting other activities through Special Committee on Government Relations and Public Policy Committee</a:t>
            </a:r>
          </a:p>
          <a:p>
            <a:pPr lvl="2">
              <a:spcBef>
                <a:spcPts val="600"/>
              </a:spcBef>
            </a:pPr>
            <a:r>
              <a:rPr lang="en-US" sz="1900" dirty="0" smtClean="0"/>
              <a:t>810 Guidance</a:t>
            </a:r>
          </a:p>
          <a:p>
            <a:pPr lvl="2">
              <a:spcBef>
                <a:spcPts val="600"/>
              </a:spcBef>
            </a:pPr>
            <a:r>
              <a:rPr lang="en-US" sz="1900" dirty="0" smtClean="0"/>
              <a:t>Waste Policy Act</a:t>
            </a:r>
          </a:p>
          <a:p>
            <a:pPr lvl="1">
              <a:spcBef>
                <a:spcPts val="600"/>
              </a:spcBef>
            </a:pPr>
            <a:r>
              <a:rPr lang="en-US" sz="2000" dirty="0" smtClean="0"/>
              <a:t>Developing Legislation to be ANS Authorized and sponsored to by Senator to submit to Congress by May 2014</a:t>
            </a:r>
            <a:endParaRPr lang="en-US" sz="2000" dirty="0"/>
          </a:p>
          <a:p>
            <a:pPr lvl="2">
              <a:spcBef>
                <a:spcPts val="600"/>
              </a:spcBef>
            </a:pPr>
            <a:endParaRPr lang="en-US" sz="1900" dirty="0" smtClean="0"/>
          </a:p>
        </p:txBody>
      </p:sp>
      <p:sp>
        <p:nvSpPr>
          <p:cNvPr id="4" name="Slide Number Placeholder 3"/>
          <p:cNvSpPr>
            <a:spLocks noGrp="1"/>
          </p:cNvSpPr>
          <p:nvPr>
            <p:ph type="sldNum" sz="quarter" idx="12"/>
          </p:nvPr>
        </p:nvSpPr>
        <p:spPr/>
        <p:txBody>
          <a:bodyPr/>
          <a:lstStyle/>
          <a:p>
            <a:fld id="{AC42C604-9185-4D55-83B8-94D2883344E0}" type="slidenum">
              <a:rPr lang="en-US" smtClean="0"/>
              <a:pPr/>
              <a:t>18</a:t>
            </a:fld>
            <a:endParaRPr lang="en-US" dirty="0"/>
          </a:p>
        </p:txBody>
      </p:sp>
    </p:spTree>
    <p:extLst>
      <p:ext uri="{BB962C8B-B14F-4D97-AF65-F5344CB8AC3E}">
        <p14:creationId xmlns:p14="http://schemas.microsoft.com/office/powerpoint/2010/main" val="84616746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Initiative </a:t>
            </a:r>
            <a:r>
              <a:rPr lang="en-US" dirty="0" smtClean="0"/>
              <a:t>Four Cont’d</a:t>
            </a:r>
            <a:endParaRPr lang="en-US" dirty="0"/>
          </a:p>
        </p:txBody>
      </p:sp>
      <p:sp>
        <p:nvSpPr>
          <p:cNvPr id="3" name="Content Placeholder 2"/>
          <p:cNvSpPr>
            <a:spLocks noGrp="1"/>
          </p:cNvSpPr>
          <p:nvPr>
            <p:ph idx="1"/>
          </p:nvPr>
        </p:nvSpPr>
        <p:spPr/>
        <p:txBody>
          <a:bodyPr>
            <a:normAutofit fontScale="62500" lnSpcReduction="20000"/>
          </a:bodyPr>
          <a:lstStyle/>
          <a:p>
            <a:pPr lvl="0"/>
            <a:r>
              <a:rPr lang="en-US" dirty="0">
                <a:solidFill>
                  <a:srgbClr val="00338D"/>
                </a:solidFill>
              </a:rPr>
              <a:t>Part 810 regulations: playing good faith facilitator role between industry and government, comment letter submitted. </a:t>
            </a:r>
            <a:endParaRPr lang="en-US" sz="2800" dirty="0">
              <a:solidFill>
                <a:srgbClr val="00338D"/>
              </a:solidFill>
            </a:endParaRPr>
          </a:p>
          <a:p>
            <a:pPr marL="0" indent="0">
              <a:buNone/>
            </a:pPr>
            <a:r>
              <a:rPr lang="en-US" dirty="0">
                <a:solidFill>
                  <a:srgbClr val="00338D"/>
                </a:solidFill>
              </a:rPr>
              <a:t> </a:t>
            </a:r>
            <a:endParaRPr lang="en-US" sz="2800" dirty="0">
              <a:solidFill>
                <a:srgbClr val="00338D"/>
              </a:solidFill>
            </a:endParaRPr>
          </a:p>
          <a:p>
            <a:pPr lvl="0"/>
            <a:r>
              <a:rPr lang="en-US" dirty="0">
                <a:solidFill>
                  <a:srgbClr val="00338D"/>
                </a:solidFill>
              </a:rPr>
              <a:t>9/13 Comment letter to NRC on Yucca Mountain Writ of Mandamus, encourage completion and release of SER Volume 3.</a:t>
            </a:r>
            <a:endParaRPr lang="en-US" sz="2800" dirty="0">
              <a:solidFill>
                <a:srgbClr val="00338D"/>
              </a:solidFill>
            </a:endParaRPr>
          </a:p>
          <a:p>
            <a:pPr marL="0" indent="0">
              <a:buNone/>
            </a:pPr>
            <a:endParaRPr lang="en-US" sz="2800" dirty="0">
              <a:solidFill>
                <a:srgbClr val="00338D"/>
              </a:solidFill>
            </a:endParaRPr>
          </a:p>
          <a:p>
            <a:pPr lvl="0"/>
            <a:r>
              <a:rPr lang="en-US" dirty="0">
                <a:solidFill>
                  <a:srgbClr val="00338D"/>
                </a:solidFill>
              </a:rPr>
              <a:t>123 Agreements:  ongoing outreach to key House and Senate policymakers supporting need for prompt approval of new 123 agreements and renewals; Letter from D. Hoffman  in development.</a:t>
            </a:r>
            <a:endParaRPr lang="en-US" sz="2800" dirty="0">
              <a:solidFill>
                <a:srgbClr val="00338D"/>
              </a:solidFill>
            </a:endParaRPr>
          </a:p>
          <a:p>
            <a:pPr marL="0" indent="0">
              <a:buNone/>
            </a:pPr>
            <a:endParaRPr lang="en-US" sz="2800" dirty="0">
              <a:solidFill>
                <a:srgbClr val="00338D"/>
              </a:solidFill>
            </a:endParaRPr>
          </a:p>
          <a:p>
            <a:pPr lvl="0"/>
            <a:r>
              <a:rPr lang="en-US" dirty="0">
                <a:solidFill>
                  <a:srgbClr val="00338D"/>
                </a:solidFill>
              </a:rPr>
              <a:t>Nuclear R&amp;D/University Programs:  continuing engagement efforts in Congress and the administration, including submitted testimony to House and Senate Energy and Water Appropriations and ongoing dialogue with key policymakers; coordination of NEDHO advocacy efforts.</a:t>
            </a:r>
            <a:endParaRPr lang="en-US" sz="2800" dirty="0">
              <a:solidFill>
                <a:srgbClr val="00338D"/>
              </a:solidFill>
            </a:endParaRPr>
          </a:p>
          <a:p>
            <a:pPr lvl="2">
              <a:spcBef>
                <a:spcPts val="600"/>
              </a:spcBef>
            </a:pPr>
            <a:endParaRPr lang="en-US" sz="1900" dirty="0" smtClean="0"/>
          </a:p>
        </p:txBody>
      </p:sp>
      <p:sp>
        <p:nvSpPr>
          <p:cNvPr id="4" name="Slide Number Placeholder 3"/>
          <p:cNvSpPr>
            <a:spLocks noGrp="1"/>
          </p:cNvSpPr>
          <p:nvPr>
            <p:ph type="sldNum" sz="quarter" idx="12"/>
          </p:nvPr>
        </p:nvSpPr>
        <p:spPr/>
        <p:txBody>
          <a:bodyPr/>
          <a:lstStyle/>
          <a:p>
            <a:fld id="{AC42C604-9185-4D55-83B8-94D2883344E0}" type="slidenum">
              <a:rPr lang="en-US" smtClean="0">
                <a:solidFill>
                  <a:prstClr val="black">
                    <a:tint val="75000"/>
                  </a:prstClr>
                </a:solidFill>
              </a:rPr>
              <a:pPr/>
              <a:t>19</a:t>
            </a:fld>
            <a:endParaRPr lang="en-US" dirty="0">
              <a:solidFill>
                <a:prstClr val="black">
                  <a:tint val="75000"/>
                </a:prstClr>
              </a:solidFill>
            </a:endParaRPr>
          </a:p>
        </p:txBody>
      </p:sp>
    </p:spTree>
    <p:extLst>
      <p:ext uri="{BB962C8B-B14F-4D97-AF65-F5344CB8AC3E}">
        <p14:creationId xmlns:p14="http://schemas.microsoft.com/office/powerpoint/2010/main" val="205367896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My Overall Vision</a:t>
            </a:r>
            <a:endParaRPr lang="en-US" sz="4000" dirty="0"/>
          </a:p>
        </p:txBody>
      </p:sp>
      <p:sp>
        <p:nvSpPr>
          <p:cNvPr id="3" name="Content Placeholder 2"/>
          <p:cNvSpPr>
            <a:spLocks noGrp="1"/>
          </p:cNvSpPr>
          <p:nvPr>
            <p:ph idx="1"/>
          </p:nvPr>
        </p:nvSpPr>
        <p:spPr>
          <a:xfrm>
            <a:off x="980902" y="1736833"/>
            <a:ext cx="6882938" cy="4525963"/>
          </a:xfrm>
        </p:spPr>
        <p:txBody>
          <a:bodyPr>
            <a:normAutofit/>
          </a:bodyPr>
          <a:lstStyle/>
          <a:p>
            <a:pPr marL="0" indent="0">
              <a:buNone/>
            </a:pPr>
            <a:r>
              <a:rPr lang="en-US" sz="2800" dirty="0" smtClean="0"/>
              <a:t>To create new energy for making ANS a more vital and relevant professional society</a:t>
            </a:r>
          </a:p>
          <a:p>
            <a:pPr marL="0" indent="0">
              <a:buNone/>
            </a:pPr>
            <a:endParaRPr lang="en-US" sz="2800" dirty="0"/>
          </a:p>
          <a:p>
            <a:pPr marL="0" indent="0">
              <a:buNone/>
            </a:pPr>
            <a:r>
              <a:rPr lang="en-US" sz="2800" dirty="0"/>
              <a:t>Our challenge: redefine our </a:t>
            </a:r>
            <a:r>
              <a:rPr lang="en-US" sz="2800" dirty="0" smtClean="0"/>
              <a:t>role to </a:t>
            </a:r>
            <a:r>
              <a:rPr lang="en-US" sz="2800" dirty="0"/>
              <a:t>be vital and relevant</a:t>
            </a:r>
          </a:p>
          <a:p>
            <a:pPr marL="0" indent="0">
              <a:buNone/>
            </a:pPr>
            <a:endParaRPr lang="en-US" sz="2800" dirty="0"/>
          </a:p>
        </p:txBody>
      </p:sp>
      <p:sp>
        <p:nvSpPr>
          <p:cNvPr id="4" name="Slide Number Placeholder 3"/>
          <p:cNvSpPr>
            <a:spLocks noGrp="1"/>
          </p:cNvSpPr>
          <p:nvPr>
            <p:ph type="sldNum" sz="quarter" idx="12"/>
          </p:nvPr>
        </p:nvSpPr>
        <p:spPr/>
        <p:txBody>
          <a:bodyPr/>
          <a:lstStyle/>
          <a:p>
            <a:fld id="{AC42C604-9185-4D55-83B8-94D2883344E0}" type="slidenum">
              <a:rPr lang="en-US" smtClean="0"/>
              <a:pPr/>
              <a:t>2</a:t>
            </a:fld>
            <a:endParaRPr lang="en-US" dirty="0"/>
          </a:p>
        </p:txBody>
      </p:sp>
    </p:spTree>
    <p:extLst>
      <p:ext uri="{BB962C8B-B14F-4D97-AF65-F5344CB8AC3E}">
        <p14:creationId xmlns:p14="http://schemas.microsoft.com/office/powerpoint/2010/main" val="371777230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Initiative </a:t>
            </a:r>
            <a:r>
              <a:rPr lang="en-US" dirty="0" smtClean="0"/>
              <a:t>Four Cont’d</a:t>
            </a:r>
            <a:endParaRPr lang="en-US" dirty="0"/>
          </a:p>
        </p:txBody>
      </p:sp>
      <p:sp>
        <p:nvSpPr>
          <p:cNvPr id="3" name="Content Placeholder 2"/>
          <p:cNvSpPr>
            <a:spLocks noGrp="1"/>
          </p:cNvSpPr>
          <p:nvPr>
            <p:ph idx="1"/>
          </p:nvPr>
        </p:nvSpPr>
        <p:spPr/>
        <p:txBody>
          <a:bodyPr>
            <a:normAutofit fontScale="55000" lnSpcReduction="20000"/>
          </a:bodyPr>
          <a:lstStyle/>
          <a:p>
            <a:pPr lvl="0"/>
            <a:r>
              <a:rPr lang="en-US" dirty="0">
                <a:solidFill>
                  <a:srgbClr val="00338D"/>
                </a:solidFill>
              </a:rPr>
              <a:t>Nuclear Waste:  ANS submitted comments on S. 1240, Nuclear Waste Administration Act.  Working with Senate staff to explore enactment of pilot scale interim storage facility in appropriations legislation.</a:t>
            </a:r>
          </a:p>
          <a:p>
            <a:pPr marL="0" indent="0">
              <a:buNone/>
            </a:pPr>
            <a:r>
              <a:rPr lang="en-US" dirty="0">
                <a:solidFill>
                  <a:srgbClr val="00338D"/>
                </a:solidFill>
              </a:rPr>
              <a:t> </a:t>
            </a:r>
          </a:p>
          <a:p>
            <a:pPr lvl="0"/>
            <a:r>
              <a:rPr lang="en-US" dirty="0">
                <a:solidFill>
                  <a:srgbClr val="00338D"/>
                </a:solidFill>
              </a:rPr>
              <a:t>ANS Nuclear Technology Fundamentals Program:  basic nuclear education for congressional staff.  In 2013, 5 briefings, 100+ attendees, 9 graduates.  Positive word-of-mouth spreading on Hill.  2014 program to commence in spring.</a:t>
            </a:r>
          </a:p>
          <a:p>
            <a:pPr marL="0" indent="0">
              <a:buNone/>
            </a:pPr>
            <a:r>
              <a:rPr lang="en-US" dirty="0">
                <a:solidFill>
                  <a:srgbClr val="00338D"/>
                </a:solidFill>
              </a:rPr>
              <a:t> </a:t>
            </a:r>
          </a:p>
          <a:p>
            <a:pPr lvl="0"/>
            <a:r>
              <a:rPr lang="en-US" dirty="0">
                <a:solidFill>
                  <a:srgbClr val="00338D"/>
                </a:solidFill>
              </a:rPr>
              <a:t>ANS one day seminar: 11/8/13; ~50 attendees; strong participation from non-technical federal agency staff (DOE-NE; NNSA; State Dept.; Naval Reactors, EPA)  Also served as NTFP “make-up” class for congressional staff.  2014 event is planned.</a:t>
            </a:r>
          </a:p>
          <a:p>
            <a:pPr marL="0" indent="0">
              <a:buNone/>
            </a:pPr>
            <a:endParaRPr lang="en-US" dirty="0">
              <a:solidFill>
                <a:srgbClr val="00338D"/>
              </a:solidFill>
            </a:endParaRPr>
          </a:p>
          <a:p>
            <a:pPr lvl="0"/>
            <a:r>
              <a:rPr lang="en-US" dirty="0">
                <a:solidFill>
                  <a:srgbClr val="00338D"/>
                </a:solidFill>
              </a:rPr>
              <a:t>Nuclear legislation:  developing concepts for a “pro-nuclear” bill or resolution that could be introduced in Congress.  </a:t>
            </a:r>
            <a:r>
              <a:rPr lang="en-US" dirty="0" smtClean="0">
                <a:solidFill>
                  <a:srgbClr val="00338D"/>
                </a:solidFill>
              </a:rPr>
              <a:t>Held meetings </a:t>
            </a:r>
            <a:r>
              <a:rPr lang="en-US" dirty="0">
                <a:solidFill>
                  <a:srgbClr val="00338D"/>
                </a:solidFill>
              </a:rPr>
              <a:t>with </a:t>
            </a:r>
            <a:r>
              <a:rPr lang="en-US" dirty="0" smtClean="0">
                <a:solidFill>
                  <a:srgbClr val="00338D"/>
                </a:solidFill>
              </a:rPr>
              <a:t>Congress May 15-16 </a:t>
            </a:r>
            <a:r>
              <a:rPr lang="en-US" dirty="0">
                <a:solidFill>
                  <a:srgbClr val="00338D"/>
                </a:solidFill>
              </a:rPr>
              <a:t>to recruit a congressional sponsor.</a:t>
            </a:r>
          </a:p>
          <a:p>
            <a:pPr lvl="2">
              <a:spcBef>
                <a:spcPts val="600"/>
              </a:spcBef>
            </a:pPr>
            <a:endParaRPr lang="en-US" sz="1900" dirty="0" smtClean="0"/>
          </a:p>
        </p:txBody>
      </p:sp>
      <p:sp>
        <p:nvSpPr>
          <p:cNvPr id="4" name="Slide Number Placeholder 3"/>
          <p:cNvSpPr>
            <a:spLocks noGrp="1"/>
          </p:cNvSpPr>
          <p:nvPr>
            <p:ph type="sldNum" sz="quarter" idx="12"/>
          </p:nvPr>
        </p:nvSpPr>
        <p:spPr/>
        <p:txBody>
          <a:bodyPr/>
          <a:lstStyle/>
          <a:p>
            <a:fld id="{AC42C604-9185-4D55-83B8-94D2883344E0}" type="slidenum">
              <a:rPr lang="en-US" smtClean="0">
                <a:solidFill>
                  <a:prstClr val="black">
                    <a:tint val="75000"/>
                  </a:prstClr>
                </a:solidFill>
              </a:rPr>
              <a:pPr/>
              <a:t>20</a:t>
            </a:fld>
            <a:endParaRPr lang="en-US" dirty="0">
              <a:solidFill>
                <a:prstClr val="black">
                  <a:tint val="75000"/>
                </a:prstClr>
              </a:solidFill>
            </a:endParaRPr>
          </a:p>
        </p:txBody>
      </p:sp>
    </p:spTree>
    <p:extLst>
      <p:ext uri="{BB962C8B-B14F-4D97-AF65-F5344CB8AC3E}">
        <p14:creationId xmlns:p14="http://schemas.microsoft.com/office/powerpoint/2010/main" val="81279864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000" dirty="0"/>
              <a:t>Initiative Five</a:t>
            </a:r>
          </a:p>
        </p:txBody>
      </p:sp>
      <p:sp>
        <p:nvSpPr>
          <p:cNvPr id="2" name="Content Placeholder 1"/>
          <p:cNvSpPr>
            <a:spLocks noGrp="1"/>
          </p:cNvSpPr>
          <p:nvPr>
            <p:ph idx="1"/>
          </p:nvPr>
        </p:nvSpPr>
        <p:spPr/>
        <p:txBody>
          <a:bodyPr>
            <a:normAutofit/>
          </a:bodyPr>
          <a:lstStyle/>
          <a:p>
            <a:pPr marL="0" indent="0">
              <a:spcBef>
                <a:spcPts val="600"/>
              </a:spcBef>
              <a:buNone/>
            </a:pPr>
            <a:r>
              <a:rPr lang="en-US" sz="2000" dirty="0" smtClean="0"/>
              <a:t>Operations and Performance</a:t>
            </a:r>
          </a:p>
          <a:p>
            <a:pPr lvl="1">
              <a:spcBef>
                <a:spcPts val="600"/>
              </a:spcBef>
            </a:pPr>
            <a:r>
              <a:rPr lang="en-US" sz="2000" dirty="0"/>
              <a:t>Working with Executive Director to identify more efficient means for ANS staff to do business</a:t>
            </a:r>
          </a:p>
          <a:p>
            <a:pPr lvl="1">
              <a:spcBef>
                <a:spcPts val="600"/>
              </a:spcBef>
            </a:pPr>
            <a:r>
              <a:rPr lang="en-US" sz="2000" dirty="0"/>
              <a:t>Developing processes/procedures so ANS business activities are base-lined and </a:t>
            </a:r>
            <a:r>
              <a:rPr lang="en-US" sz="2000" dirty="0" smtClean="0"/>
              <a:t>transparent</a:t>
            </a:r>
          </a:p>
          <a:p>
            <a:pPr lvl="1">
              <a:spcBef>
                <a:spcPts val="600"/>
              </a:spcBef>
            </a:pPr>
            <a:r>
              <a:rPr lang="en-US" sz="2000" dirty="0" smtClean="0"/>
              <a:t>Report from Executive Director received and working on implementation</a:t>
            </a:r>
          </a:p>
          <a:p>
            <a:pPr lvl="1">
              <a:spcBef>
                <a:spcPts val="600"/>
              </a:spcBef>
            </a:pPr>
            <a:r>
              <a:rPr lang="en-US" sz="2000" dirty="0" smtClean="0"/>
              <a:t>Working on staffing plan and implementation of recommended actions</a:t>
            </a:r>
          </a:p>
          <a:p>
            <a:pPr lvl="1">
              <a:spcBef>
                <a:spcPts val="600"/>
              </a:spcBef>
            </a:pPr>
            <a:r>
              <a:rPr lang="en-US" sz="2000" dirty="0" smtClean="0"/>
              <a:t>Efficient and effectiveness of operations</a:t>
            </a:r>
          </a:p>
          <a:p>
            <a:pPr lvl="1">
              <a:spcBef>
                <a:spcPts val="600"/>
              </a:spcBef>
            </a:pPr>
            <a:r>
              <a:rPr lang="en-US" sz="2000" dirty="0" smtClean="0"/>
              <a:t>Weekly reports from 9 ANS departments and improved communication/collaboration between them</a:t>
            </a:r>
            <a:endParaRPr lang="en-US" sz="2000" dirty="0"/>
          </a:p>
        </p:txBody>
      </p:sp>
      <p:sp>
        <p:nvSpPr>
          <p:cNvPr id="3" name="Slide Number Placeholder 2"/>
          <p:cNvSpPr>
            <a:spLocks noGrp="1"/>
          </p:cNvSpPr>
          <p:nvPr>
            <p:ph type="sldNum" sz="quarter" idx="12"/>
          </p:nvPr>
        </p:nvSpPr>
        <p:spPr/>
        <p:txBody>
          <a:bodyPr/>
          <a:lstStyle/>
          <a:p>
            <a:fld id="{40282314-900F-3548-907F-397C26204449}" type="slidenum">
              <a:rPr lang="en-US" smtClean="0"/>
              <a:t>21</a:t>
            </a:fld>
            <a:endParaRPr lang="en-US" dirty="0"/>
          </a:p>
        </p:txBody>
      </p:sp>
    </p:spTree>
    <p:extLst>
      <p:ext uri="{BB962C8B-B14F-4D97-AF65-F5344CB8AC3E}">
        <p14:creationId xmlns:p14="http://schemas.microsoft.com/office/powerpoint/2010/main" val="17489758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000" dirty="0"/>
              <a:t>Initiative </a:t>
            </a:r>
            <a:r>
              <a:rPr lang="en-US" sz="4000" dirty="0" smtClean="0"/>
              <a:t>Five Cont’d</a:t>
            </a:r>
            <a:endParaRPr lang="en-US" sz="4000" dirty="0"/>
          </a:p>
        </p:txBody>
      </p:sp>
      <p:sp>
        <p:nvSpPr>
          <p:cNvPr id="2" name="Content Placeholder 1"/>
          <p:cNvSpPr>
            <a:spLocks noGrp="1"/>
          </p:cNvSpPr>
          <p:nvPr>
            <p:ph idx="1"/>
          </p:nvPr>
        </p:nvSpPr>
        <p:spPr/>
        <p:txBody>
          <a:bodyPr>
            <a:normAutofit fontScale="25000" lnSpcReduction="20000"/>
          </a:bodyPr>
          <a:lstStyle/>
          <a:p>
            <a:r>
              <a:rPr lang="en-US" sz="5600" b="1" dirty="0">
                <a:cs typeface="Times New Roman" panose="02020603050405020304" pitchFamily="18" charset="0"/>
              </a:rPr>
              <a:t>Several Activities to Create Greater Operating Efficiency and Cost Savings</a:t>
            </a:r>
            <a:endParaRPr lang="en-US" sz="5600" dirty="0">
              <a:cs typeface="Times New Roman" panose="02020603050405020304" pitchFamily="18" charset="0"/>
            </a:endParaRPr>
          </a:p>
          <a:p>
            <a:pPr marL="0" indent="0">
              <a:buNone/>
            </a:pPr>
            <a:r>
              <a:rPr lang="en-US" sz="5600" b="1" dirty="0">
                <a:cs typeface="Times New Roman" panose="02020603050405020304" pitchFamily="18" charset="0"/>
              </a:rPr>
              <a:t> </a:t>
            </a:r>
            <a:endParaRPr lang="en-US" sz="5600" dirty="0">
              <a:solidFill>
                <a:srgbClr val="00338D"/>
              </a:solidFill>
              <a:cs typeface="Times New Roman" panose="02020603050405020304" pitchFamily="18" charset="0"/>
            </a:endParaRPr>
          </a:p>
          <a:p>
            <a:pPr lvl="0"/>
            <a:r>
              <a:rPr lang="en-US" sz="5600" dirty="0">
                <a:solidFill>
                  <a:srgbClr val="00338D"/>
                </a:solidFill>
                <a:cs typeface="Times New Roman" panose="02020603050405020304" pitchFamily="18" charset="0"/>
              </a:rPr>
              <a:t>Outsourced work in Scientific Publications &amp; Standards Department for a projected net savings of at least $135,000 per year.</a:t>
            </a:r>
          </a:p>
          <a:p>
            <a:pPr marL="0" indent="0">
              <a:buNone/>
            </a:pPr>
            <a:r>
              <a:rPr lang="en-US" sz="5600" dirty="0">
                <a:solidFill>
                  <a:srgbClr val="00338D"/>
                </a:solidFill>
                <a:cs typeface="Times New Roman" panose="02020603050405020304" pitchFamily="18" charset="0"/>
              </a:rPr>
              <a:t> </a:t>
            </a:r>
          </a:p>
          <a:p>
            <a:pPr lvl="0"/>
            <a:r>
              <a:rPr lang="en-US" sz="5600" dirty="0">
                <a:solidFill>
                  <a:srgbClr val="00338D"/>
                </a:solidFill>
                <a:cs typeface="Times New Roman" panose="02020603050405020304" pitchFamily="18" charset="0"/>
              </a:rPr>
              <a:t>Merged External &amp; Corporate Affairs Department into Membership &amp; Marketing Department for a projected net savings of about $130,000 per year.</a:t>
            </a:r>
          </a:p>
          <a:p>
            <a:pPr marL="0" indent="0">
              <a:buNone/>
            </a:pPr>
            <a:r>
              <a:rPr lang="en-US" sz="5600" b="1" dirty="0">
                <a:solidFill>
                  <a:srgbClr val="00338D"/>
                </a:solidFill>
                <a:cs typeface="Times New Roman" panose="02020603050405020304" pitchFamily="18" charset="0"/>
              </a:rPr>
              <a:t> </a:t>
            </a:r>
            <a:endParaRPr lang="en-US" sz="5600" dirty="0">
              <a:solidFill>
                <a:srgbClr val="00338D"/>
              </a:solidFill>
              <a:cs typeface="Times New Roman" panose="02020603050405020304" pitchFamily="18" charset="0"/>
            </a:endParaRPr>
          </a:p>
          <a:p>
            <a:pPr lvl="0"/>
            <a:r>
              <a:rPr lang="en-US" sz="5600" dirty="0">
                <a:solidFill>
                  <a:srgbClr val="00338D"/>
                </a:solidFill>
                <a:cs typeface="Times New Roman" panose="02020603050405020304" pitchFamily="18" charset="0"/>
              </a:rPr>
              <a:t>Moved most printing jobs in-house for a projected net savings of over $150,000 per year. </a:t>
            </a:r>
            <a:endParaRPr lang="en-US" sz="5600" dirty="0" smtClean="0">
              <a:solidFill>
                <a:srgbClr val="00338D"/>
              </a:solidFill>
              <a:cs typeface="Times New Roman" panose="02020603050405020304" pitchFamily="18" charset="0"/>
            </a:endParaRPr>
          </a:p>
          <a:p>
            <a:pPr lvl="0"/>
            <a:endParaRPr lang="en-US" sz="5600" dirty="0">
              <a:solidFill>
                <a:srgbClr val="00338D"/>
              </a:solidFill>
              <a:cs typeface="Times New Roman" panose="02020603050405020304" pitchFamily="18" charset="0"/>
            </a:endParaRPr>
          </a:p>
          <a:p>
            <a:pPr lvl="0"/>
            <a:r>
              <a:rPr lang="en-US" sz="5600" dirty="0">
                <a:solidFill>
                  <a:srgbClr val="00338D"/>
                </a:solidFill>
                <a:cs typeface="Times New Roman" panose="02020603050405020304" pitchFamily="18" charset="0"/>
              </a:rPr>
              <a:t>Eliminated three outside advertising sales representatives and moved their work in-house for a projected net savings of at least $50,000 per year.</a:t>
            </a:r>
          </a:p>
          <a:p>
            <a:pPr marL="0" indent="0">
              <a:buNone/>
            </a:pPr>
            <a:r>
              <a:rPr lang="en-US" sz="5600" b="1" dirty="0">
                <a:solidFill>
                  <a:srgbClr val="00338D"/>
                </a:solidFill>
                <a:cs typeface="Times New Roman" panose="02020603050405020304" pitchFamily="18" charset="0"/>
              </a:rPr>
              <a:t> </a:t>
            </a:r>
            <a:endParaRPr lang="en-US" sz="5600" dirty="0">
              <a:solidFill>
                <a:srgbClr val="00338D"/>
              </a:solidFill>
              <a:cs typeface="Times New Roman" panose="02020603050405020304" pitchFamily="18" charset="0"/>
            </a:endParaRPr>
          </a:p>
          <a:p>
            <a:pPr lvl="0"/>
            <a:r>
              <a:rPr lang="en-US" sz="5600" dirty="0">
                <a:solidFill>
                  <a:srgbClr val="00338D"/>
                </a:solidFill>
                <a:cs typeface="Times New Roman" panose="02020603050405020304" pitchFamily="18" charset="0"/>
              </a:rPr>
              <a:t>Created impetus for ANS staff to negotiate vendor contracts harder for better terms.</a:t>
            </a:r>
          </a:p>
          <a:p>
            <a:pPr marL="0" indent="0">
              <a:buNone/>
            </a:pPr>
            <a:r>
              <a:rPr lang="en-US" sz="5600" b="1" dirty="0">
                <a:solidFill>
                  <a:srgbClr val="00338D"/>
                </a:solidFill>
                <a:cs typeface="Times New Roman" panose="02020603050405020304" pitchFamily="18" charset="0"/>
              </a:rPr>
              <a:t> </a:t>
            </a:r>
            <a:endParaRPr lang="en-US" sz="5600" dirty="0">
              <a:solidFill>
                <a:srgbClr val="00338D"/>
              </a:solidFill>
              <a:cs typeface="Times New Roman" panose="02020603050405020304" pitchFamily="18" charset="0"/>
            </a:endParaRPr>
          </a:p>
          <a:p>
            <a:pPr lvl="0"/>
            <a:r>
              <a:rPr lang="en-US" sz="5600" dirty="0">
                <a:solidFill>
                  <a:srgbClr val="00338D"/>
                </a:solidFill>
                <a:cs typeface="Times New Roman" panose="02020603050405020304" pitchFamily="18" charset="0"/>
              </a:rPr>
              <a:t>Purchasing new association and financial management systems to improve the speed and quality of our operations and improve “customer service.”</a:t>
            </a:r>
          </a:p>
          <a:p>
            <a:pPr marL="0" indent="0">
              <a:buNone/>
            </a:pPr>
            <a:r>
              <a:rPr lang="en-US" sz="5600" b="1" dirty="0">
                <a:solidFill>
                  <a:srgbClr val="00338D"/>
                </a:solidFill>
                <a:cs typeface="Times New Roman" panose="02020603050405020304" pitchFamily="18" charset="0"/>
              </a:rPr>
              <a:t> </a:t>
            </a:r>
            <a:endParaRPr lang="en-US" sz="5600" dirty="0">
              <a:solidFill>
                <a:srgbClr val="00338D"/>
              </a:solidFill>
              <a:cs typeface="Times New Roman" panose="02020603050405020304" pitchFamily="18" charset="0"/>
            </a:endParaRPr>
          </a:p>
          <a:p>
            <a:pPr lvl="0"/>
            <a:r>
              <a:rPr lang="en-US" sz="5600" dirty="0">
                <a:solidFill>
                  <a:srgbClr val="00338D"/>
                </a:solidFill>
                <a:cs typeface="Times New Roman" panose="02020603050405020304" pitchFamily="18" charset="0"/>
              </a:rPr>
              <a:t>Moved from antiquated GroupWise email and calendar software to Microsoft Outlook.</a:t>
            </a:r>
          </a:p>
          <a:p>
            <a:pPr marL="0" indent="0">
              <a:buNone/>
            </a:pPr>
            <a:r>
              <a:rPr lang="en-US" sz="5600" b="1" dirty="0">
                <a:solidFill>
                  <a:srgbClr val="00338D"/>
                </a:solidFill>
                <a:cs typeface="Times New Roman" panose="02020603050405020304" pitchFamily="18" charset="0"/>
              </a:rPr>
              <a:t> </a:t>
            </a:r>
            <a:endParaRPr lang="en-US" sz="5600" dirty="0">
              <a:solidFill>
                <a:srgbClr val="00338D"/>
              </a:solidFill>
              <a:cs typeface="Times New Roman" panose="02020603050405020304" pitchFamily="18" charset="0"/>
            </a:endParaRPr>
          </a:p>
          <a:p>
            <a:pPr lvl="0"/>
            <a:r>
              <a:rPr lang="en-US" sz="5600" dirty="0">
                <a:solidFill>
                  <a:srgbClr val="00338D"/>
                </a:solidFill>
                <a:cs typeface="Times New Roman" panose="02020603050405020304" pitchFamily="18" charset="0"/>
              </a:rPr>
              <a:t>Developed new financial reporting system with clearer and more complete information on ANS’s finances.</a:t>
            </a:r>
          </a:p>
          <a:p>
            <a:pPr marL="0" indent="0">
              <a:buNone/>
            </a:pPr>
            <a:r>
              <a:rPr lang="en-US" b="1"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fld id="{40282314-900F-3548-907F-397C26204449}" type="slidenum">
              <a:rPr lang="en-US" smtClean="0">
                <a:solidFill>
                  <a:prstClr val="black">
                    <a:tint val="75000"/>
                  </a:prstClr>
                </a:solidFill>
              </a:rPr>
              <a:pPr/>
              <a:t>22</a:t>
            </a:fld>
            <a:endParaRPr lang="en-US" dirty="0">
              <a:solidFill>
                <a:prstClr val="black">
                  <a:tint val="75000"/>
                </a:prstClr>
              </a:solidFill>
            </a:endParaRPr>
          </a:p>
        </p:txBody>
      </p:sp>
    </p:spTree>
    <p:extLst>
      <p:ext uri="{BB962C8B-B14F-4D97-AF65-F5344CB8AC3E}">
        <p14:creationId xmlns:p14="http://schemas.microsoft.com/office/powerpoint/2010/main" val="11338291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000" dirty="0"/>
              <a:t>Initiative </a:t>
            </a:r>
            <a:r>
              <a:rPr lang="en-US" sz="4000" dirty="0" smtClean="0"/>
              <a:t>Five Cont’d</a:t>
            </a:r>
            <a:endParaRPr lang="en-US" sz="4000" dirty="0"/>
          </a:p>
        </p:txBody>
      </p:sp>
      <p:sp>
        <p:nvSpPr>
          <p:cNvPr id="2" name="Content Placeholder 1"/>
          <p:cNvSpPr>
            <a:spLocks noGrp="1"/>
          </p:cNvSpPr>
          <p:nvPr>
            <p:ph idx="1"/>
          </p:nvPr>
        </p:nvSpPr>
        <p:spPr/>
        <p:txBody>
          <a:bodyPr>
            <a:normAutofit/>
          </a:bodyPr>
          <a:lstStyle/>
          <a:p>
            <a:pPr lvl="0"/>
            <a:r>
              <a:rPr lang="en-US" sz="1400" dirty="0">
                <a:solidFill>
                  <a:srgbClr val="00338D"/>
                </a:solidFill>
              </a:rPr>
              <a:t>Developed new budgeting process that actively involves all department directors, key committees, the Treasurer, Finance Committee and Board</a:t>
            </a:r>
            <a:r>
              <a:rPr lang="en-US" sz="1400" dirty="0" smtClean="0">
                <a:solidFill>
                  <a:srgbClr val="00338D"/>
                </a:solidFill>
              </a:rPr>
              <a:t>.</a:t>
            </a:r>
            <a:r>
              <a:rPr lang="en-US" sz="1400" dirty="0">
                <a:solidFill>
                  <a:srgbClr val="00338D"/>
                </a:solidFill>
              </a:rPr>
              <a:t> </a:t>
            </a:r>
            <a:r>
              <a:rPr lang="en-US" sz="1400" dirty="0" smtClean="0">
                <a:solidFill>
                  <a:srgbClr val="00338D"/>
                </a:solidFill>
              </a:rPr>
              <a:t/>
            </a:r>
            <a:br>
              <a:rPr lang="en-US" sz="1400" dirty="0" smtClean="0">
                <a:solidFill>
                  <a:srgbClr val="00338D"/>
                </a:solidFill>
              </a:rPr>
            </a:br>
            <a:endParaRPr lang="en-US" sz="1400" dirty="0">
              <a:solidFill>
                <a:srgbClr val="00338D"/>
              </a:solidFill>
            </a:endParaRPr>
          </a:p>
          <a:p>
            <a:pPr lvl="0"/>
            <a:r>
              <a:rPr lang="en-US" sz="1400" dirty="0">
                <a:solidFill>
                  <a:srgbClr val="00338D"/>
                </a:solidFill>
              </a:rPr>
              <a:t>Creating a culture of greater interdepartmental cooperation and collaboration through</a:t>
            </a:r>
            <a:r>
              <a:rPr lang="en-US" sz="1400" dirty="0" smtClean="0">
                <a:solidFill>
                  <a:srgbClr val="00338D"/>
                </a:solidFill>
              </a:rPr>
              <a:t>:</a:t>
            </a:r>
            <a:br>
              <a:rPr lang="en-US" sz="1400" dirty="0" smtClean="0">
                <a:solidFill>
                  <a:srgbClr val="00338D"/>
                </a:solidFill>
              </a:rPr>
            </a:br>
            <a:endParaRPr lang="en-US" sz="1400" dirty="0">
              <a:solidFill>
                <a:srgbClr val="00338D"/>
              </a:solidFill>
            </a:endParaRPr>
          </a:p>
          <a:p>
            <a:pPr lvl="1"/>
            <a:r>
              <a:rPr lang="en-US" sz="1000" dirty="0">
                <a:solidFill>
                  <a:srgbClr val="00338D"/>
                </a:solidFill>
              </a:rPr>
              <a:t>Biweekly meetings with department directors to address broad organizational issues together.</a:t>
            </a:r>
          </a:p>
          <a:p>
            <a:pPr lvl="1"/>
            <a:r>
              <a:rPr lang="en-US" sz="1000" dirty="0">
                <a:solidFill>
                  <a:srgbClr val="00338D"/>
                </a:solidFill>
              </a:rPr>
              <a:t>Interdepartmental project teams, such as the IT Work Group.</a:t>
            </a:r>
          </a:p>
          <a:p>
            <a:pPr lvl="1"/>
            <a:r>
              <a:rPr lang="en-US" sz="1000" dirty="0">
                <a:solidFill>
                  <a:srgbClr val="00338D"/>
                </a:solidFill>
              </a:rPr>
              <a:t>Frequent ad hoc meetings with two or more department directors to seek their advice on issues of concern in their areas or to brainstorm issues in their areas</a:t>
            </a:r>
            <a:r>
              <a:rPr lang="en-US" sz="1000" dirty="0" smtClean="0">
                <a:solidFill>
                  <a:srgbClr val="00338D"/>
                </a:solidFill>
              </a:rPr>
              <a:t>.</a:t>
            </a:r>
            <a:r>
              <a:rPr lang="en-US" sz="1000" dirty="0">
                <a:solidFill>
                  <a:srgbClr val="00338D"/>
                </a:solidFill>
              </a:rPr>
              <a:t> </a:t>
            </a:r>
          </a:p>
          <a:p>
            <a:pPr lvl="1"/>
            <a:r>
              <a:rPr lang="en-US" sz="1000" dirty="0">
                <a:solidFill>
                  <a:srgbClr val="00338D"/>
                </a:solidFill>
              </a:rPr>
              <a:t>Fostering closer teamwork between staff and volunteer leaders</a:t>
            </a:r>
            <a:r>
              <a:rPr lang="en-US" sz="1000" dirty="0" smtClean="0">
                <a:solidFill>
                  <a:srgbClr val="00338D"/>
                </a:solidFill>
              </a:rPr>
              <a:t>.</a:t>
            </a:r>
            <a:br>
              <a:rPr lang="en-US" sz="1000" dirty="0" smtClean="0">
                <a:solidFill>
                  <a:srgbClr val="00338D"/>
                </a:solidFill>
              </a:rPr>
            </a:br>
            <a:r>
              <a:rPr lang="en-US" sz="1000" dirty="0" smtClean="0">
                <a:solidFill>
                  <a:srgbClr val="00338D"/>
                </a:solidFill>
              </a:rPr>
              <a:t>  </a:t>
            </a:r>
            <a:endParaRPr lang="en-US" sz="1000" dirty="0">
              <a:solidFill>
                <a:srgbClr val="00338D"/>
              </a:solidFill>
            </a:endParaRPr>
          </a:p>
          <a:p>
            <a:pPr lvl="0"/>
            <a:r>
              <a:rPr lang="en-US" sz="1400" dirty="0">
                <a:solidFill>
                  <a:srgbClr val="00338D"/>
                </a:solidFill>
              </a:rPr>
              <a:t>Hired several new department directors which have brought keen new insights, knowledge and skill sets to ANS operations</a:t>
            </a:r>
            <a:r>
              <a:rPr lang="en-US" sz="1400" dirty="0" smtClean="0">
                <a:solidFill>
                  <a:srgbClr val="00338D"/>
                </a:solidFill>
              </a:rPr>
              <a:t>.</a:t>
            </a:r>
            <a:br>
              <a:rPr lang="en-US" sz="1400" dirty="0" smtClean="0">
                <a:solidFill>
                  <a:srgbClr val="00338D"/>
                </a:solidFill>
              </a:rPr>
            </a:br>
            <a:endParaRPr lang="en-US" sz="1400" dirty="0">
              <a:solidFill>
                <a:srgbClr val="00338D"/>
              </a:solidFill>
            </a:endParaRPr>
          </a:p>
          <a:p>
            <a:pPr lvl="0"/>
            <a:r>
              <a:rPr lang="en-US" sz="1400" dirty="0">
                <a:solidFill>
                  <a:srgbClr val="00338D"/>
                </a:solidFill>
              </a:rPr>
              <a:t>Provide guidance to department directors on their activities and challenges to improve individual and overall staff performance.  (They give me guidance too</a:t>
            </a:r>
            <a:r>
              <a:rPr lang="en-US" sz="1400" dirty="0" smtClean="0">
                <a:solidFill>
                  <a:srgbClr val="00338D"/>
                </a:solidFill>
              </a:rPr>
              <a:t>!)</a:t>
            </a:r>
            <a:r>
              <a:rPr lang="en-US" sz="1400" dirty="0">
                <a:solidFill>
                  <a:srgbClr val="00338D"/>
                </a:solidFill>
              </a:rPr>
              <a:t> </a:t>
            </a:r>
            <a:r>
              <a:rPr lang="en-US" sz="1400" dirty="0" smtClean="0">
                <a:solidFill>
                  <a:srgbClr val="00338D"/>
                </a:solidFill>
              </a:rPr>
              <a:t/>
            </a:r>
            <a:br>
              <a:rPr lang="en-US" sz="1400" dirty="0" smtClean="0">
                <a:solidFill>
                  <a:srgbClr val="00338D"/>
                </a:solidFill>
              </a:rPr>
            </a:br>
            <a:endParaRPr lang="en-US" sz="1400" dirty="0">
              <a:solidFill>
                <a:srgbClr val="00338D"/>
              </a:solidFill>
            </a:endParaRPr>
          </a:p>
          <a:p>
            <a:pPr lvl="0"/>
            <a:r>
              <a:rPr lang="en-US" sz="1400" dirty="0">
                <a:solidFill>
                  <a:srgbClr val="00338D"/>
                </a:solidFill>
              </a:rPr>
              <a:t>Created new staff performance review process (and form) which includes evaluation of performance goals, work skills and competencies, and overall job performance.</a:t>
            </a:r>
          </a:p>
          <a:p>
            <a:endParaRPr lang="en-US" sz="2000" dirty="0"/>
          </a:p>
        </p:txBody>
      </p:sp>
      <p:sp>
        <p:nvSpPr>
          <p:cNvPr id="3" name="Slide Number Placeholder 2"/>
          <p:cNvSpPr>
            <a:spLocks noGrp="1"/>
          </p:cNvSpPr>
          <p:nvPr>
            <p:ph type="sldNum" sz="quarter" idx="12"/>
          </p:nvPr>
        </p:nvSpPr>
        <p:spPr/>
        <p:txBody>
          <a:bodyPr/>
          <a:lstStyle/>
          <a:p>
            <a:fld id="{40282314-900F-3548-907F-397C26204449}" type="slidenum">
              <a:rPr lang="en-US" smtClean="0">
                <a:solidFill>
                  <a:prstClr val="black">
                    <a:tint val="75000"/>
                  </a:prstClr>
                </a:solidFill>
              </a:rPr>
              <a:pPr/>
              <a:t>23</a:t>
            </a:fld>
            <a:endParaRPr lang="en-US" dirty="0">
              <a:solidFill>
                <a:prstClr val="black">
                  <a:tint val="75000"/>
                </a:prstClr>
              </a:solidFill>
            </a:endParaRPr>
          </a:p>
        </p:txBody>
      </p:sp>
    </p:spTree>
    <p:extLst>
      <p:ext uri="{BB962C8B-B14F-4D97-AF65-F5344CB8AC3E}">
        <p14:creationId xmlns:p14="http://schemas.microsoft.com/office/powerpoint/2010/main" val="404922621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000" dirty="0"/>
              <a:t>Initiative Six</a:t>
            </a:r>
          </a:p>
        </p:txBody>
      </p:sp>
      <p:sp>
        <p:nvSpPr>
          <p:cNvPr id="2" name="Content Placeholder 1"/>
          <p:cNvSpPr>
            <a:spLocks noGrp="1"/>
          </p:cNvSpPr>
          <p:nvPr>
            <p:ph idx="1"/>
          </p:nvPr>
        </p:nvSpPr>
        <p:spPr/>
        <p:txBody>
          <a:bodyPr>
            <a:normAutofit/>
          </a:bodyPr>
          <a:lstStyle/>
          <a:p>
            <a:pPr marL="0" indent="0">
              <a:spcBef>
                <a:spcPts val="600"/>
              </a:spcBef>
              <a:buNone/>
            </a:pPr>
            <a:r>
              <a:rPr lang="en-US" sz="2000" dirty="0" smtClean="0"/>
              <a:t>Fundraising for Center for Nuclear Science and Technology Information</a:t>
            </a:r>
          </a:p>
          <a:p>
            <a:pPr lvl="1">
              <a:spcBef>
                <a:spcPts val="600"/>
              </a:spcBef>
            </a:pPr>
            <a:r>
              <a:rPr lang="en-US" sz="2000" dirty="0" smtClean="0"/>
              <a:t>Identifying and calling on potential donors</a:t>
            </a:r>
          </a:p>
          <a:p>
            <a:pPr lvl="1">
              <a:spcBef>
                <a:spcPts val="600"/>
              </a:spcBef>
            </a:pPr>
            <a:r>
              <a:rPr lang="en-US" sz="2000" dirty="0" smtClean="0"/>
              <a:t>Re-populating the Leadership Council</a:t>
            </a:r>
          </a:p>
          <a:p>
            <a:pPr lvl="2">
              <a:spcBef>
                <a:spcPts val="600"/>
              </a:spcBef>
            </a:pPr>
            <a:r>
              <a:rPr lang="en-US" sz="2000" dirty="0" smtClean="0">
                <a:latin typeface="+mn-lt"/>
              </a:rPr>
              <a:t>Recruiting senior executives to lead peer fundraising effort</a:t>
            </a:r>
          </a:p>
          <a:p>
            <a:pPr lvl="2">
              <a:spcBef>
                <a:spcPts val="600"/>
              </a:spcBef>
            </a:pPr>
            <a:r>
              <a:rPr lang="en-US" sz="2000" dirty="0" smtClean="0">
                <a:latin typeface="+mn-lt"/>
              </a:rPr>
              <a:t>Several visits scheduled</a:t>
            </a:r>
          </a:p>
          <a:p>
            <a:pPr lvl="1">
              <a:spcBef>
                <a:spcPts val="600"/>
              </a:spcBef>
            </a:pPr>
            <a:r>
              <a:rPr lang="en-US" sz="2000" dirty="0" smtClean="0"/>
              <a:t>Part of ANS – Utility Engagement Program</a:t>
            </a:r>
          </a:p>
          <a:p>
            <a:pPr lvl="1">
              <a:spcBef>
                <a:spcPts val="600"/>
              </a:spcBef>
            </a:pPr>
            <a:r>
              <a:rPr lang="en-US" sz="2000" dirty="0" smtClean="0"/>
              <a:t>Suppliers/Vendors to be contacted</a:t>
            </a:r>
            <a:endParaRPr lang="en-US" sz="2000" dirty="0"/>
          </a:p>
          <a:p>
            <a:pPr lvl="2">
              <a:spcBef>
                <a:spcPts val="600"/>
              </a:spcBef>
            </a:pPr>
            <a:endParaRPr lang="en-US" sz="2000" dirty="0" smtClean="0"/>
          </a:p>
        </p:txBody>
      </p:sp>
      <p:sp>
        <p:nvSpPr>
          <p:cNvPr id="3" name="Slide Number Placeholder 2"/>
          <p:cNvSpPr>
            <a:spLocks noGrp="1"/>
          </p:cNvSpPr>
          <p:nvPr>
            <p:ph type="sldNum" sz="quarter" idx="12"/>
          </p:nvPr>
        </p:nvSpPr>
        <p:spPr/>
        <p:txBody>
          <a:bodyPr/>
          <a:lstStyle/>
          <a:p>
            <a:fld id="{40282314-900F-3548-907F-397C26204449}" type="slidenum">
              <a:rPr lang="en-US" smtClean="0"/>
              <a:t>24</a:t>
            </a:fld>
            <a:endParaRPr lang="en-US" dirty="0"/>
          </a:p>
        </p:txBody>
      </p:sp>
      <p:pic>
        <p:nvPicPr>
          <p:cNvPr id="5" name="Picture 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117180" y="4308515"/>
            <a:ext cx="2569620" cy="1224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8024912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000" dirty="0"/>
              <a:t>Initiative </a:t>
            </a:r>
            <a:r>
              <a:rPr lang="en-US" sz="4000" dirty="0" smtClean="0"/>
              <a:t>Six Cont’d</a:t>
            </a:r>
            <a:endParaRPr lang="en-US" sz="4000" dirty="0"/>
          </a:p>
        </p:txBody>
      </p:sp>
      <p:sp>
        <p:nvSpPr>
          <p:cNvPr id="2" name="Content Placeholder 1"/>
          <p:cNvSpPr>
            <a:spLocks noGrp="1"/>
          </p:cNvSpPr>
          <p:nvPr>
            <p:ph idx="1"/>
          </p:nvPr>
        </p:nvSpPr>
        <p:spPr/>
        <p:txBody>
          <a:bodyPr>
            <a:normAutofit/>
          </a:bodyPr>
          <a:lstStyle/>
          <a:p>
            <a:pPr marL="0" indent="0">
              <a:spcBef>
                <a:spcPts val="600"/>
              </a:spcBef>
              <a:buNone/>
            </a:pPr>
            <a:r>
              <a:rPr lang="en-US" sz="2000" dirty="0" smtClean="0"/>
              <a:t>Campaign Activities</a:t>
            </a:r>
          </a:p>
          <a:p>
            <a:pPr lvl="1">
              <a:spcBef>
                <a:spcPts val="600"/>
              </a:spcBef>
            </a:pPr>
            <a:r>
              <a:rPr lang="en-US" sz="2000" dirty="0" smtClean="0"/>
              <a:t>Public Education</a:t>
            </a:r>
          </a:p>
          <a:p>
            <a:pPr lvl="1">
              <a:spcBef>
                <a:spcPts val="600"/>
              </a:spcBef>
            </a:pPr>
            <a:r>
              <a:rPr lang="en-US" sz="2000" dirty="0" smtClean="0"/>
              <a:t>ANS Materials</a:t>
            </a:r>
          </a:p>
          <a:p>
            <a:pPr lvl="1">
              <a:spcBef>
                <a:spcPts val="600"/>
              </a:spcBef>
            </a:pPr>
            <a:r>
              <a:rPr lang="en-US" sz="2000" dirty="0" smtClean="0"/>
              <a:t>K-12 Program</a:t>
            </a:r>
          </a:p>
          <a:p>
            <a:pPr lvl="1">
              <a:spcBef>
                <a:spcPts val="600"/>
              </a:spcBef>
            </a:pPr>
            <a:r>
              <a:rPr lang="en-US" sz="2000" dirty="0" smtClean="0"/>
              <a:t>Congressional Seminars Series</a:t>
            </a:r>
          </a:p>
          <a:p>
            <a:pPr lvl="1">
              <a:spcBef>
                <a:spcPts val="600"/>
              </a:spcBef>
            </a:pPr>
            <a:r>
              <a:rPr lang="en-US" sz="2000" dirty="0" smtClean="0"/>
              <a:t>Media Education</a:t>
            </a:r>
          </a:p>
          <a:p>
            <a:pPr lvl="1">
              <a:spcBef>
                <a:spcPts val="600"/>
              </a:spcBef>
            </a:pPr>
            <a:r>
              <a:rPr lang="en-US" sz="2000" dirty="0" smtClean="0"/>
              <a:t>Public Service Announcements</a:t>
            </a:r>
          </a:p>
        </p:txBody>
      </p:sp>
      <p:sp>
        <p:nvSpPr>
          <p:cNvPr id="3" name="Slide Number Placeholder 2"/>
          <p:cNvSpPr>
            <a:spLocks noGrp="1"/>
          </p:cNvSpPr>
          <p:nvPr>
            <p:ph type="sldNum" sz="quarter" idx="12"/>
          </p:nvPr>
        </p:nvSpPr>
        <p:spPr/>
        <p:txBody>
          <a:bodyPr/>
          <a:lstStyle/>
          <a:p>
            <a:fld id="{40282314-900F-3548-907F-397C26204449}" type="slidenum">
              <a:rPr lang="en-US" smtClean="0">
                <a:solidFill>
                  <a:prstClr val="black">
                    <a:tint val="75000"/>
                  </a:prstClr>
                </a:solidFill>
              </a:rPr>
              <a:pPr/>
              <a:t>25</a:t>
            </a:fld>
            <a:endParaRPr lang="en-US" dirty="0">
              <a:solidFill>
                <a:prstClr val="black">
                  <a:tint val="75000"/>
                </a:prstClr>
              </a:solidFill>
            </a:endParaRPr>
          </a:p>
        </p:txBody>
      </p:sp>
      <p:pic>
        <p:nvPicPr>
          <p:cNvPr id="5" name="Picture 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117180" y="4308515"/>
            <a:ext cx="2569620" cy="1224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2250978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000" dirty="0"/>
              <a:t>Initiative Seven</a:t>
            </a:r>
          </a:p>
        </p:txBody>
      </p:sp>
      <p:sp>
        <p:nvSpPr>
          <p:cNvPr id="2" name="Content Placeholder 1"/>
          <p:cNvSpPr>
            <a:spLocks noGrp="1"/>
          </p:cNvSpPr>
          <p:nvPr>
            <p:ph idx="1"/>
          </p:nvPr>
        </p:nvSpPr>
        <p:spPr>
          <a:xfrm>
            <a:off x="2076450" y="1567357"/>
            <a:ext cx="6534149" cy="4695439"/>
          </a:xfrm>
        </p:spPr>
        <p:txBody>
          <a:bodyPr>
            <a:noAutofit/>
          </a:bodyPr>
          <a:lstStyle/>
          <a:p>
            <a:pPr marL="0" indent="0">
              <a:buNone/>
            </a:pPr>
            <a:r>
              <a:rPr lang="en-US" sz="2000" dirty="0" smtClean="0"/>
              <a:t>ANS Finances</a:t>
            </a:r>
          </a:p>
          <a:p>
            <a:pPr lvl="1"/>
            <a:r>
              <a:rPr lang="en-US" sz="1800" dirty="0" smtClean="0"/>
              <a:t>To increase revenues, identifying </a:t>
            </a:r>
            <a:r>
              <a:rPr lang="en-US" sz="1800" dirty="0"/>
              <a:t>possible new products, programs, and services </a:t>
            </a:r>
            <a:endParaRPr lang="en-US" sz="1800" dirty="0" smtClean="0"/>
          </a:p>
          <a:p>
            <a:pPr lvl="2"/>
            <a:r>
              <a:rPr lang="en-US" sz="1600" dirty="0" smtClean="0"/>
              <a:t>Need to think differently to make this happen</a:t>
            </a:r>
          </a:p>
          <a:p>
            <a:pPr lvl="1"/>
            <a:r>
              <a:rPr lang="en-US" sz="1800" dirty="0" smtClean="0"/>
              <a:t>Assessed current products, programs and services to determine their value and financial sustainability</a:t>
            </a:r>
          </a:p>
          <a:p>
            <a:pPr lvl="1"/>
            <a:r>
              <a:rPr lang="en-US" sz="1800" dirty="0" smtClean="0"/>
              <a:t>Evaluated revenue and expenditures vs. the level of member satisfaction</a:t>
            </a:r>
          </a:p>
        </p:txBody>
      </p:sp>
      <p:sp>
        <p:nvSpPr>
          <p:cNvPr id="3" name="Slide Number Placeholder 2"/>
          <p:cNvSpPr>
            <a:spLocks noGrp="1"/>
          </p:cNvSpPr>
          <p:nvPr>
            <p:ph type="sldNum" sz="quarter" idx="12"/>
          </p:nvPr>
        </p:nvSpPr>
        <p:spPr/>
        <p:txBody>
          <a:bodyPr/>
          <a:lstStyle/>
          <a:p>
            <a:fld id="{40282314-900F-3548-907F-397C26204449}" type="slidenum">
              <a:rPr lang="en-US" smtClean="0"/>
              <a:t>26</a:t>
            </a:fld>
            <a:endParaRPr lang="en-US" dirty="0"/>
          </a:p>
        </p:txBody>
      </p:sp>
      <p:pic>
        <p:nvPicPr>
          <p:cNvPr id="2050" name="Picture 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rot="21270390">
            <a:off x="266700" y="1810932"/>
            <a:ext cx="1751335" cy="42375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0209127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Initiative </a:t>
            </a:r>
            <a:r>
              <a:rPr lang="en-US" dirty="0" smtClean="0"/>
              <a:t>Seven Cont’d</a:t>
            </a:r>
            <a:endParaRPr lang="en-US" dirty="0"/>
          </a:p>
        </p:txBody>
      </p:sp>
      <p:sp>
        <p:nvSpPr>
          <p:cNvPr id="3" name="Content Placeholder 2"/>
          <p:cNvSpPr>
            <a:spLocks noGrp="1"/>
          </p:cNvSpPr>
          <p:nvPr>
            <p:ph idx="1"/>
          </p:nvPr>
        </p:nvSpPr>
        <p:spPr/>
        <p:txBody>
          <a:bodyPr/>
          <a:lstStyle/>
          <a:p>
            <a:pPr marL="0" indent="0">
              <a:buNone/>
            </a:pPr>
            <a:r>
              <a:rPr lang="en-US" sz="2000" dirty="0"/>
              <a:t>	</a:t>
            </a:r>
            <a:r>
              <a:rPr lang="en-US" sz="2000" dirty="0" smtClean="0"/>
              <a:t>ANS Finances</a:t>
            </a:r>
          </a:p>
          <a:p>
            <a:pPr lvl="1"/>
            <a:r>
              <a:rPr lang="en-US" sz="1800" dirty="0" smtClean="0"/>
              <a:t>Developed enhanced Budgeting Process/Technologies</a:t>
            </a:r>
          </a:p>
          <a:p>
            <a:pPr lvl="1"/>
            <a:r>
              <a:rPr lang="en-US" sz="1800" dirty="0" smtClean="0"/>
              <a:t>Developed new Investment Policy for reserves</a:t>
            </a:r>
          </a:p>
          <a:p>
            <a:pPr lvl="1"/>
            <a:r>
              <a:rPr lang="en-US" sz="1800" dirty="0" smtClean="0"/>
              <a:t>New processes for financial oversight</a:t>
            </a:r>
          </a:p>
          <a:p>
            <a:pPr lvl="1"/>
            <a:r>
              <a:rPr lang="en-US" sz="1800" dirty="0"/>
              <a:t>Finding ways to become more efficient and reduce overhead</a:t>
            </a:r>
          </a:p>
          <a:p>
            <a:pPr lvl="2"/>
            <a:r>
              <a:rPr lang="en-US" sz="1600" dirty="0"/>
              <a:t>Staff</a:t>
            </a:r>
          </a:p>
          <a:p>
            <a:pPr lvl="2"/>
            <a:r>
              <a:rPr lang="en-US" sz="1600" dirty="0"/>
              <a:t>Governance</a:t>
            </a:r>
          </a:p>
          <a:p>
            <a:pPr lvl="2"/>
            <a:r>
              <a:rPr lang="en-US" sz="1600" dirty="0"/>
              <a:t>Technology </a:t>
            </a:r>
            <a:r>
              <a:rPr lang="en-US" sz="1600" dirty="0" smtClean="0"/>
              <a:t>- Board approved upgrade to systems</a:t>
            </a:r>
          </a:p>
          <a:p>
            <a:pPr marL="0" indent="0">
              <a:buNone/>
            </a:pPr>
            <a:endParaRPr lang="en-US" sz="2000" dirty="0"/>
          </a:p>
          <a:p>
            <a:pPr marL="0" lvl="1" indent="0">
              <a:buNone/>
            </a:pPr>
            <a:endParaRPr lang="en-US" dirty="0"/>
          </a:p>
        </p:txBody>
      </p:sp>
      <p:sp>
        <p:nvSpPr>
          <p:cNvPr id="4" name="Slide Number Placeholder 3"/>
          <p:cNvSpPr>
            <a:spLocks noGrp="1"/>
          </p:cNvSpPr>
          <p:nvPr>
            <p:ph type="sldNum" sz="quarter" idx="12"/>
          </p:nvPr>
        </p:nvSpPr>
        <p:spPr/>
        <p:txBody>
          <a:bodyPr/>
          <a:lstStyle/>
          <a:p>
            <a:fld id="{AC42C604-9185-4D55-83B8-94D2883344E0}" type="slidenum">
              <a:rPr lang="en-US" smtClean="0"/>
              <a:pPr/>
              <a:t>27</a:t>
            </a:fld>
            <a:endParaRPr lang="en-US" dirty="0"/>
          </a:p>
        </p:txBody>
      </p:sp>
    </p:spTree>
    <p:extLst>
      <p:ext uri="{BB962C8B-B14F-4D97-AF65-F5344CB8AC3E}">
        <p14:creationId xmlns:p14="http://schemas.microsoft.com/office/powerpoint/2010/main" val="282314218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Initiative </a:t>
            </a:r>
            <a:r>
              <a:rPr lang="en-US" dirty="0" smtClean="0"/>
              <a:t>Seven Cont’d</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sz="2000" dirty="0"/>
              <a:t>	</a:t>
            </a:r>
            <a:r>
              <a:rPr lang="en-US" sz="2000" dirty="0" smtClean="0"/>
              <a:t>Finance Department Process Implementation</a:t>
            </a:r>
          </a:p>
          <a:p>
            <a:pPr lvl="1"/>
            <a:r>
              <a:rPr lang="en-US" sz="1800" dirty="0" smtClean="0"/>
              <a:t>Investment Policy Statement – Approved May 2013 – implemented strategy to split portfolio into two funds:  Contingency and Reserve.  Plan specifies that portfolio should be largely invested in non-proprietary investments to limit exposure.  Intent is that plan and investment manager selected will be monitored on a regular basis.</a:t>
            </a:r>
          </a:p>
          <a:p>
            <a:pPr lvl="1"/>
            <a:r>
              <a:rPr lang="en-US" sz="1800" dirty="0" smtClean="0"/>
              <a:t>Scholarship &amp; Award Policy &amp; Procedures – Working with Treasurer and members of the SPCC to codify Scholarship &amp; Award to correspond to Investment Policy Statement</a:t>
            </a:r>
          </a:p>
          <a:p>
            <a:pPr lvl="1"/>
            <a:r>
              <a:rPr lang="en-US" sz="1800" dirty="0" smtClean="0"/>
              <a:t>Budget Policy Statement – Approved December 2013 – Policy statement codifies process that was implemented in May 2012.  Finance Committee now considers budget over several conference calls before the Winter Meeting</a:t>
            </a:r>
          </a:p>
          <a:p>
            <a:pPr lvl="1"/>
            <a:r>
              <a:rPr lang="en-US" sz="1800" dirty="0" smtClean="0"/>
              <a:t>Auditor Selection – Finance Committee is recommending a 5 year rotation for ANS’ financial audit.  This recommendation was implemented in 2013.  New audit in March 2014</a:t>
            </a:r>
            <a:endParaRPr lang="en-US" sz="1800" dirty="0"/>
          </a:p>
          <a:p>
            <a:pPr marL="0" indent="0">
              <a:buNone/>
            </a:pPr>
            <a:endParaRPr lang="en-US" sz="2000" dirty="0"/>
          </a:p>
          <a:p>
            <a:pPr marL="0" lvl="1" indent="0">
              <a:buNone/>
            </a:pPr>
            <a:endParaRPr lang="en-US" dirty="0"/>
          </a:p>
        </p:txBody>
      </p:sp>
      <p:sp>
        <p:nvSpPr>
          <p:cNvPr id="4" name="Slide Number Placeholder 3"/>
          <p:cNvSpPr>
            <a:spLocks noGrp="1"/>
          </p:cNvSpPr>
          <p:nvPr>
            <p:ph type="sldNum" sz="quarter" idx="12"/>
          </p:nvPr>
        </p:nvSpPr>
        <p:spPr/>
        <p:txBody>
          <a:bodyPr/>
          <a:lstStyle/>
          <a:p>
            <a:fld id="{AC42C604-9185-4D55-83B8-94D2883344E0}" type="slidenum">
              <a:rPr lang="en-US" smtClean="0">
                <a:solidFill>
                  <a:prstClr val="black">
                    <a:tint val="75000"/>
                  </a:prstClr>
                </a:solidFill>
              </a:rPr>
              <a:pPr/>
              <a:t>28</a:t>
            </a:fld>
            <a:endParaRPr lang="en-US" dirty="0">
              <a:solidFill>
                <a:prstClr val="black">
                  <a:tint val="75000"/>
                </a:prstClr>
              </a:solidFill>
            </a:endParaRPr>
          </a:p>
        </p:txBody>
      </p:sp>
    </p:spTree>
    <p:extLst>
      <p:ext uri="{BB962C8B-B14F-4D97-AF65-F5344CB8AC3E}">
        <p14:creationId xmlns:p14="http://schemas.microsoft.com/office/powerpoint/2010/main" val="24956136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Initiative </a:t>
            </a:r>
            <a:r>
              <a:rPr lang="en-US" dirty="0" smtClean="0"/>
              <a:t>Seven (Cont’d)</a:t>
            </a:r>
            <a:endParaRPr lang="en-US" dirty="0"/>
          </a:p>
        </p:txBody>
      </p:sp>
      <p:sp>
        <p:nvSpPr>
          <p:cNvPr id="3" name="Content Placeholder 2"/>
          <p:cNvSpPr>
            <a:spLocks noGrp="1"/>
          </p:cNvSpPr>
          <p:nvPr>
            <p:ph idx="1"/>
          </p:nvPr>
        </p:nvSpPr>
        <p:spPr/>
        <p:txBody>
          <a:bodyPr>
            <a:normAutofit/>
          </a:bodyPr>
          <a:lstStyle/>
          <a:p>
            <a:pPr marL="0" indent="0">
              <a:buNone/>
            </a:pPr>
            <a:r>
              <a:rPr lang="en-US" sz="2000" dirty="0"/>
              <a:t>	</a:t>
            </a:r>
            <a:r>
              <a:rPr lang="en-US" sz="2000" dirty="0" smtClean="0"/>
              <a:t>Finance Department Process Implementation</a:t>
            </a:r>
          </a:p>
          <a:p>
            <a:pPr lvl="1"/>
            <a:r>
              <a:rPr lang="en-US" sz="2000" dirty="0" smtClean="0">
                <a:solidFill>
                  <a:schemeClr val="tx1"/>
                </a:solidFill>
              </a:rPr>
              <a:t>ITS Implementation – Board Approved September 2013 – FMS selection made December 2013.  Implementation will be coordinated with AMS implementation but no later than 1/1/15.</a:t>
            </a:r>
          </a:p>
          <a:p>
            <a:pPr lvl="2"/>
            <a:r>
              <a:rPr lang="en-US" sz="2000" dirty="0" smtClean="0">
                <a:solidFill>
                  <a:srgbClr val="00338D"/>
                </a:solidFill>
                <a:latin typeface="+mn-lt"/>
              </a:rPr>
              <a:t>New Chart of Accounts to be adopted.  In the planning stages at this point</a:t>
            </a:r>
          </a:p>
          <a:p>
            <a:pPr lvl="2"/>
            <a:r>
              <a:rPr lang="en-US" sz="2000" dirty="0" smtClean="0">
                <a:solidFill>
                  <a:srgbClr val="00338D"/>
                </a:solidFill>
                <a:latin typeface="+mn-lt"/>
              </a:rPr>
              <a:t>Aspects of new system will be utilized during 2015 budget</a:t>
            </a:r>
            <a:endParaRPr lang="en-US" sz="2000" dirty="0">
              <a:solidFill>
                <a:srgbClr val="00338D"/>
              </a:solidFill>
              <a:latin typeface="+mn-lt"/>
            </a:endParaRPr>
          </a:p>
          <a:p>
            <a:pPr marL="0" indent="0">
              <a:buNone/>
            </a:pPr>
            <a:endParaRPr lang="en-US" sz="2000" dirty="0"/>
          </a:p>
          <a:p>
            <a:pPr marL="0" lvl="1" indent="0">
              <a:buNone/>
            </a:pPr>
            <a:endParaRPr lang="en-US" dirty="0"/>
          </a:p>
        </p:txBody>
      </p:sp>
      <p:sp>
        <p:nvSpPr>
          <p:cNvPr id="4" name="Slide Number Placeholder 3"/>
          <p:cNvSpPr>
            <a:spLocks noGrp="1"/>
          </p:cNvSpPr>
          <p:nvPr>
            <p:ph type="sldNum" sz="quarter" idx="12"/>
          </p:nvPr>
        </p:nvSpPr>
        <p:spPr/>
        <p:txBody>
          <a:bodyPr/>
          <a:lstStyle/>
          <a:p>
            <a:fld id="{AC42C604-9185-4D55-83B8-94D2883344E0}" type="slidenum">
              <a:rPr lang="en-US" smtClean="0">
                <a:solidFill>
                  <a:prstClr val="black">
                    <a:tint val="75000"/>
                  </a:prstClr>
                </a:solidFill>
              </a:rPr>
              <a:pPr/>
              <a:t>29</a:t>
            </a:fld>
            <a:endParaRPr lang="en-US" dirty="0">
              <a:solidFill>
                <a:prstClr val="black">
                  <a:tint val="75000"/>
                </a:prstClr>
              </a:solidFill>
            </a:endParaRPr>
          </a:p>
        </p:txBody>
      </p:sp>
    </p:spTree>
    <p:extLst>
      <p:ext uri="{BB962C8B-B14F-4D97-AF65-F5344CB8AC3E}">
        <p14:creationId xmlns:p14="http://schemas.microsoft.com/office/powerpoint/2010/main" val="34552706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sz="2800" dirty="0" smtClean="0"/>
              <a:t>We should be </a:t>
            </a:r>
            <a:r>
              <a:rPr lang="en-US" sz="2800" i="1" dirty="0" smtClean="0"/>
              <a:t>the</a:t>
            </a:r>
            <a:r>
              <a:rPr lang="en-US" sz="2800" dirty="0" smtClean="0"/>
              <a:t> society of choice </a:t>
            </a:r>
            <a:r>
              <a:rPr lang="en-US" sz="2800" dirty="0"/>
              <a:t>for </a:t>
            </a:r>
            <a:r>
              <a:rPr lang="en-US" sz="2800" i="1" dirty="0"/>
              <a:t>all</a:t>
            </a:r>
            <a:r>
              <a:rPr lang="en-US" sz="2800" dirty="0"/>
              <a:t> nuclear </a:t>
            </a:r>
            <a:r>
              <a:rPr lang="en-US" sz="2800" dirty="0" smtClean="0"/>
              <a:t>professionals.</a:t>
            </a:r>
          </a:p>
          <a:p>
            <a:endParaRPr lang="en-US" sz="2800" dirty="0" smtClean="0"/>
          </a:p>
          <a:p>
            <a:pPr marL="0" indent="0">
              <a:buNone/>
            </a:pPr>
            <a:r>
              <a:rPr lang="en-US" sz="2800" dirty="0" smtClean="0"/>
              <a:t>So </a:t>
            </a:r>
            <a:r>
              <a:rPr lang="en-US" sz="2800" dirty="0"/>
              <a:t>how are we going to get where we need to go?</a:t>
            </a:r>
          </a:p>
          <a:p>
            <a:endParaRPr lang="en-US" sz="2800" dirty="0"/>
          </a:p>
          <a:p>
            <a:endParaRPr lang="en-US" sz="2800" dirty="0"/>
          </a:p>
        </p:txBody>
      </p:sp>
      <p:sp>
        <p:nvSpPr>
          <p:cNvPr id="3" name="Slide Number Placeholder 2"/>
          <p:cNvSpPr>
            <a:spLocks noGrp="1"/>
          </p:cNvSpPr>
          <p:nvPr>
            <p:ph type="sldNum" sz="quarter" idx="12"/>
          </p:nvPr>
        </p:nvSpPr>
        <p:spPr/>
        <p:txBody>
          <a:bodyPr/>
          <a:lstStyle/>
          <a:p>
            <a:fld id="{40282314-900F-3548-907F-397C26204449}" type="slidenum">
              <a:rPr lang="en-US" smtClean="0"/>
              <a:t>3</a:t>
            </a:fld>
            <a:endParaRPr lang="en-US" dirty="0"/>
          </a:p>
        </p:txBody>
      </p:sp>
    </p:spTree>
    <p:extLst>
      <p:ext uri="{BB962C8B-B14F-4D97-AF65-F5344CB8AC3E}">
        <p14:creationId xmlns:p14="http://schemas.microsoft.com/office/powerpoint/2010/main" val="155683565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Initiative </a:t>
            </a:r>
            <a:r>
              <a:rPr lang="en-US" dirty="0" smtClean="0"/>
              <a:t>Seven Cont’d</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sz="3000" dirty="0" smtClean="0"/>
              <a:t>New Technology</a:t>
            </a:r>
          </a:p>
          <a:p>
            <a:pPr lvl="1"/>
            <a:r>
              <a:rPr lang="en-US" sz="2600" dirty="0" smtClean="0"/>
              <a:t>One </a:t>
            </a:r>
            <a:r>
              <a:rPr lang="en-US" sz="2600" dirty="0"/>
              <a:t>single integrated package out of the box with as little customization as possible</a:t>
            </a:r>
          </a:p>
          <a:p>
            <a:pPr lvl="1"/>
            <a:r>
              <a:rPr lang="en-US" sz="2600" dirty="0"/>
              <a:t>Staff/membership change processes as needed to accommodate </a:t>
            </a:r>
            <a:r>
              <a:rPr lang="en-US" sz="2600" dirty="0" smtClean="0"/>
              <a:t>software</a:t>
            </a:r>
          </a:p>
          <a:p>
            <a:pPr lvl="1"/>
            <a:r>
              <a:rPr lang="en-US" sz="2600" dirty="0" smtClean="0"/>
              <a:t>Single process for members</a:t>
            </a:r>
          </a:p>
          <a:p>
            <a:pPr lvl="1"/>
            <a:r>
              <a:rPr lang="en-US" sz="2600" dirty="0" smtClean="0"/>
              <a:t>Single sign-on</a:t>
            </a:r>
          </a:p>
          <a:p>
            <a:pPr lvl="1"/>
            <a:r>
              <a:rPr lang="en-US" sz="2600" dirty="0" smtClean="0"/>
              <a:t>Immediate access to benefits</a:t>
            </a:r>
          </a:p>
          <a:p>
            <a:pPr lvl="1"/>
            <a:r>
              <a:rPr lang="en-US" sz="2600" dirty="0" smtClean="0"/>
              <a:t>Real time changes to own information</a:t>
            </a:r>
          </a:p>
          <a:p>
            <a:pPr lvl="1"/>
            <a:r>
              <a:rPr lang="en-US" sz="2600" dirty="0" smtClean="0"/>
              <a:t>Improve communications with members</a:t>
            </a:r>
          </a:p>
          <a:p>
            <a:pPr lvl="1"/>
            <a:r>
              <a:rPr lang="en-US" sz="2600" dirty="0" smtClean="0"/>
              <a:t>Allow constituent units to collaborate online</a:t>
            </a:r>
          </a:p>
          <a:p>
            <a:pPr lvl="1"/>
            <a:r>
              <a:rPr lang="en-US" sz="2600" dirty="0" smtClean="0"/>
              <a:t>Overall improvement to all Society activities</a:t>
            </a:r>
          </a:p>
          <a:p>
            <a:pPr lvl="1"/>
            <a:r>
              <a:rPr lang="en-US" sz="2600" dirty="0" smtClean="0"/>
              <a:t>To be implemented in 2014 with go live in Spring 2015</a:t>
            </a:r>
          </a:p>
          <a:p>
            <a:pPr marL="0" indent="0">
              <a:buNone/>
            </a:pPr>
            <a:endParaRPr lang="en-US" sz="2000" dirty="0"/>
          </a:p>
          <a:p>
            <a:pPr marL="0" lvl="1" indent="0">
              <a:buNone/>
            </a:pPr>
            <a:endParaRPr lang="en-US" dirty="0"/>
          </a:p>
        </p:txBody>
      </p:sp>
      <p:sp>
        <p:nvSpPr>
          <p:cNvPr id="4" name="Slide Number Placeholder 3"/>
          <p:cNvSpPr>
            <a:spLocks noGrp="1"/>
          </p:cNvSpPr>
          <p:nvPr>
            <p:ph type="sldNum" sz="quarter" idx="12"/>
          </p:nvPr>
        </p:nvSpPr>
        <p:spPr/>
        <p:txBody>
          <a:bodyPr/>
          <a:lstStyle/>
          <a:p>
            <a:fld id="{AC42C604-9185-4D55-83B8-94D2883344E0}" type="slidenum">
              <a:rPr lang="en-US" smtClean="0"/>
              <a:pPr/>
              <a:t>30</a:t>
            </a:fld>
            <a:endParaRPr lang="en-US" dirty="0"/>
          </a:p>
        </p:txBody>
      </p:sp>
    </p:spTree>
    <p:extLst>
      <p:ext uri="{BB962C8B-B14F-4D97-AF65-F5344CB8AC3E}">
        <p14:creationId xmlns:p14="http://schemas.microsoft.com/office/powerpoint/2010/main" val="78154891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000" dirty="0"/>
              <a:t>Initiative Eight</a:t>
            </a:r>
          </a:p>
        </p:txBody>
      </p:sp>
      <p:sp>
        <p:nvSpPr>
          <p:cNvPr id="2" name="Content Placeholder 1"/>
          <p:cNvSpPr>
            <a:spLocks noGrp="1"/>
          </p:cNvSpPr>
          <p:nvPr>
            <p:ph idx="1"/>
          </p:nvPr>
        </p:nvSpPr>
        <p:spPr/>
        <p:txBody>
          <a:bodyPr>
            <a:normAutofit fontScale="92500" lnSpcReduction="10000"/>
          </a:bodyPr>
          <a:lstStyle/>
          <a:p>
            <a:pPr marL="0" indent="0">
              <a:spcBef>
                <a:spcPts val="600"/>
              </a:spcBef>
              <a:buNone/>
            </a:pPr>
            <a:r>
              <a:rPr lang="en-US" sz="2000" dirty="0" smtClean="0"/>
              <a:t>Expand Member Participation</a:t>
            </a:r>
          </a:p>
          <a:p>
            <a:pPr lvl="1">
              <a:spcBef>
                <a:spcPts val="600"/>
              </a:spcBef>
            </a:pPr>
            <a:r>
              <a:rPr lang="en-US" sz="2000" dirty="0" smtClean="0"/>
              <a:t>Identifying and removing impediments to member participation at all levels of Society leadership and governance</a:t>
            </a:r>
          </a:p>
          <a:p>
            <a:pPr lvl="1">
              <a:spcBef>
                <a:spcPts val="600"/>
              </a:spcBef>
            </a:pPr>
            <a:r>
              <a:rPr lang="en-US" sz="2000" dirty="0" smtClean="0"/>
              <a:t>Advertising at all levels opportunities for service to Society</a:t>
            </a:r>
          </a:p>
          <a:p>
            <a:pPr lvl="1">
              <a:spcBef>
                <a:spcPts val="600"/>
              </a:spcBef>
            </a:pPr>
            <a:r>
              <a:rPr lang="en-US" sz="2000" dirty="0" smtClean="0"/>
              <a:t>Collaboration with YMG and NAYGN</a:t>
            </a:r>
          </a:p>
          <a:p>
            <a:pPr lvl="1">
              <a:spcBef>
                <a:spcPts val="600"/>
              </a:spcBef>
            </a:pPr>
            <a:r>
              <a:rPr lang="en-US" sz="2000" dirty="0" smtClean="0"/>
              <a:t>Value to Young Members/Professionals and Students</a:t>
            </a:r>
          </a:p>
          <a:p>
            <a:pPr lvl="1">
              <a:spcBef>
                <a:spcPts val="600"/>
              </a:spcBef>
            </a:pPr>
            <a:r>
              <a:rPr lang="en-US" sz="2000" dirty="0" smtClean="0"/>
              <a:t>Developing clear process for participation</a:t>
            </a:r>
          </a:p>
          <a:p>
            <a:pPr lvl="1">
              <a:spcBef>
                <a:spcPts val="600"/>
              </a:spcBef>
            </a:pPr>
            <a:r>
              <a:rPr lang="en-US" sz="2000" dirty="0"/>
              <a:t>Increase professional development for all young members</a:t>
            </a:r>
          </a:p>
          <a:p>
            <a:pPr lvl="1">
              <a:spcBef>
                <a:spcPts val="600"/>
              </a:spcBef>
            </a:pPr>
            <a:r>
              <a:rPr lang="en-US" sz="2000" dirty="0"/>
              <a:t>New professional development, improving our products</a:t>
            </a:r>
          </a:p>
          <a:p>
            <a:pPr lvl="1">
              <a:spcBef>
                <a:spcPts val="600"/>
              </a:spcBef>
            </a:pPr>
            <a:r>
              <a:rPr lang="en-US" sz="2000" dirty="0" smtClean="0"/>
              <a:t>Professional Development</a:t>
            </a:r>
          </a:p>
          <a:p>
            <a:pPr lvl="2">
              <a:spcBef>
                <a:spcPts val="600"/>
              </a:spcBef>
            </a:pPr>
            <a:r>
              <a:rPr lang="en-US" sz="1600" dirty="0" smtClean="0"/>
              <a:t>Technical</a:t>
            </a:r>
          </a:p>
          <a:p>
            <a:pPr lvl="2">
              <a:spcBef>
                <a:spcPts val="600"/>
              </a:spcBef>
            </a:pPr>
            <a:r>
              <a:rPr lang="en-US" sz="1600" dirty="0" smtClean="0"/>
              <a:t>Leadership </a:t>
            </a:r>
            <a:endParaRPr lang="en-US" sz="1600" dirty="0"/>
          </a:p>
          <a:p>
            <a:pPr lvl="2">
              <a:spcBef>
                <a:spcPts val="600"/>
              </a:spcBef>
            </a:pPr>
            <a:r>
              <a:rPr lang="en-US" sz="1600" dirty="0" smtClean="0"/>
              <a:t>Continuing education units where applicable</a:t>
            </a:r>
          </a:p>
          <a:p>
            <a:pPr lvl="1">
              <a:spcBef>
                <a:spcPts val="600"/>
              </a:spcBef>
            </a:pPr>
            <a:r>
              <a:rPr lang="en-US" sz="2000" dirty="0" smtClean="0"/>
              <a:t>Lifestyle</a:t>
            </a:r>
          </a:p>
        </p:txBody>
      </p:sp>
      <p:sp>
        <p:nvSpPr>
          <p:cNvPr id="3" name="Slide Number Placeholder 2"/>
          <p:cNvSpPr>
            <a:spLocks noGrp="1"/>
          </p:cNvSpPr>
          <p:nvPr>
            <p:ph type="sldNum" sz="quarter" idx="12"/>
          </p:nvPr>
        </p:nvSpPr>
        <p:spPr/>
        <p:txBody>
          <a:bodyPr/>
          <a:lstStyle/>
          <a:p>
            <a:fld id="{40282314-900F-3548-907F-397C26204449}" type="slidenum">
              <a:rPr lang="en-US" smtClean="0"/>
              <a:t>31</a:t>
            </a:fld>
            <a:endParaRPr lang="en-US" dirty="0"/>
          </a:p>
        </p:txBody>
      </p:sp>
    </p:spTree>
    <p:extLst>
      <p:ext uri="{BB962C8B-B14F-4D97-AF65-F5344CB8AC3E}">
        <p14:creationId xmlns:p14="http://schemas.microsoft.com/office/powerpoint/2010/main" val="278895254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000" dirty="0"/>
              <a:t>Initiative </a:t>
            </a:r>
            <a:r>
              <a:rPr lang="en-US" sz="4000" dirty="0" smtClean="0"/>
              <a:t>Eight Cont’d</a:t>
            </a:r>
            <a:endParaRPr lang="en-US" sz="4000" dirty="0"/>
          </a:p>
        </p:txBody>
      </p:sp>
      <p:sp>
        <p:nvSpPr>
          <p:cNvPr id="2" name="Content Placeholder 1"/>
          <p:cNvSpPr>
            <a:spLocks noGrp="1"/>
          </p:cNvSpPr>
          <p:nvPr>
            <p:ph idx="1"/>
          </p:nvPr>
        </p:nvSpPr>
        <p:spPr/>
        <p:txBody>
          <a:bodyPr>
            <a:noAutofit/>
          </a:bodyPr>
          <a:lstStyle/>
          <a:p>
            <a:r>
              <a:rPr lang="en-US" sz="1500" dirty="0" smtClean="0"/>
              <a:t>The Chair of the Professional Divisions Committee, the Chair of the Planning Committee and the Chair of the Student Sections Committee met at the November 2013 ANS meeting.</a:t>
            </a:r>
            <a:br>
              <a:rPr lang="en-US" sz="1500" dirty="0" smtClean="0"/>
            </a:br>
            <a:endParaRPr lang="en-US" sz="1500" dirty="0" smtClean="0"/>
          </a:p>
          <a:p>
            <a:r>
              <a:rPr lang="en-US" sz="1500" u="sng" dirty="0" smtClean="0">
                <a:solidFill>
                  <a:srgbClr val="00338D"/>
                </a:solidFill>
              </a:rPr>
              <a:t>Local </a:t>
            </a:r>
            <a:r>
              <a:rPr lang="en-US" sz="1500" u="sng" dirty="0">
                <a:solidFill>
                  <a:srgbClr val="00338D"/>
                </a:solidFill>
              </a:rPr>
              <a:t>Sections Action Items</a:t>
            </a:r>
            <a:r>
              <a:rPr lang="en-US" sz="1500" u="sng" dirty="0" smtClean="0">
                <a:solidFill>
                  <a:srgbClr val="00338D"/>
                </a:solidFill>
              </a:rPr>
              <a:t>:</a:t>
            </a:r>
            <a:r>
              <a:rPr lang="en-US" sz="1500" dirty="0" smtClean="0">
                <a:solidFill>
                  <a:srgbClr val="00338D"/>
                </a:solidFill>
              </a:rPr>
              <a:t/>
            </a:r>
            <a:br>
              <a:rPr lang="en-US" sz="1500" dirty="0" smtClean="0">
                <a:solidFill>
                  <a:srgbClr val="00338D"/>
                </a:solidFill>
              </a:rPr>
            </a:br>
            <a:endParaRPr lang="en-US" sz="1500" dirty="0" smtClean="0">
              <a:solidFill>
                <a:srgbClr val="00338D"/>
              </a:solidFill>
            </a:endParaRPr>
          </a:p>
          <a:p>
            <a:pPr lvl="0"/>
            <a:r>
              <a:rPr lang="en-US" sz="1500" dirty="0"/>
              <a:t> </a:t>
            </a:r>
            <a:r>
              <a:rPr lang="en-US" sz="1500" dirty="0">
                <a:solidFill>
                  <a:srgbClr val="00338D"/>
                </a:solidFill>
              </a:rPr>
              <a:t>Have revitalization process started for  5 local sections - November 2014.  Bob Penn has talked with all 5 sections about their plans for revitalization.</a:t>
            </a:r>
          </a:p>
          <a:p>
            <a:pPr lvl="0"/>
            <a:r>
              <a:rPr lang="en-US" sz="1500" dirty="0">
                <a:solidFill>
                  <a:srgbClr val="00338D"/>
                </a:solidFill>
              </a:rPr>
              <a:t>Ask ANS HQ for a list of ANS national members by zip code – December 31, 2013.  Bob Penn had made the request.  Headquarters expected to complete the work by March 15, 2014.</a:t>
            </a:r>
          </a:p>
          <a:p>
            <a:pPr lvl="0"/>
            <a:r>
              <a:rPr lang="en-US" sz="1500" dirty="0">
                <a:solidFill>
                  <a:srgbClr val="00338D"/>
                </a:solidFill>
              </a:rPr>
              <a:t>Review of zip code data from Headquarters – January 31, 2014.  Review will be done one month after data are received from Headquarters.</a:t>
            </a:r>
          </a:p>
          <a:p>
            <a:pPr lvl="0"/>
            <a:r>
              <a:rPr lang="en-US" sz="1500" dirty="0">
                <a:solidFill>
                  <a:srgbClr val="00338D"/>
                </a:solidFill>
              </a:rPr>
              <a:t>Local Sections Committee members will contact potential leaders of new sections in identified zip codes – February 28, 2014.  Contact will be made within a month of review of the data from Headquarters.</a:t>
            </a:r>
          </a:p>
          <a:p>
            <a:pPr lvl="0"/>
            <a:r>
              <a:rPr lang="en-US" sz="1500" dirty="0">
                <a:solidFill>
                  <a:srgbClr val="00338D"/>
                </a:solidFill>
              </a:rPr>
              <a:t>Bob Penn will ask local section chairs to invite middle managers to meetings – December 15, 2014.  Done</a:t>
            </a:r>
          </a:p>
          <a:p>
            <a:pPr lvl="0"/>
            <a:r>
              <a:rPr lang="en-US" sz="1500" dirty="0">
                <a:solidFill>
                  <a:srgbClr val="00338D"/>
                </a:solidFill>
              </a:rPr>
              <a:t>Local Sections Committee members will make local section chairs aware of contact person in professional divisions – January 15, 2014.  Due date moved to February 15, 2014.</a:t>
            </a:r>
          </a:p>
          <a:p>
            <a:pPr lvl="1">
              <a:spcBef>
                <a:spcPts val="600"/>
              </a:spcBef>
            </a:pPr>
            <a:endParaRPr lang="en-US" sz="1500" dirty="0" smtClean="0"/>
          </a:p>
        </p:txBody>
      </p:sp>
      <p:sp>
        <p:nvSpPr>
          <p:cNvPr id="3" name="Slide Number Placeholder 2"/>
          <p:cNvSpPr>
            <a:spLocks noGrp="1"/>
          </p:cNvSpPr>
          <p:nvPr>
            <p:ph type="sldNum" sz="quarter" idx="12"/>
          </p:nvPr>
        </p:nvSpPr>
        <p:spPr/>
        <p:txBody>
          <a:bodyPr/>
          <a:lstStyle/>
          <a:p>
            <a:fld id="{40282314-900F-3548-907F-397C26204449}" type="slidenum">
              <a:rPr lang="en-US" smtClean="0">
                <a:solidFill>
                  <a:prstClr val="black">
                    <a:tint val="75000"/>
                  </a:prstClr>
                </a:solidFill>
              </a:rPr>
              <a:pPr/>
              <a:t>32</a:t>
            </a:fld>
            <a:endParaRPr lang="en-US" dirty="0">
              <a:solidFill>
                <a:prstClr val="black">
                  <a:tint val="75000"/>
                </a:prstClr>
              </a:solidFill>
            </a:endParaRPr>
          </a:p>
        </p:txBody>
      </p:sp>
    </p:spTree>
    <p:extLst>
      <p:ext uri="{BB962C8B-B14F-4D97-AF65-F5344CB8AC3E}">
        <p14:creationId xmlns:p14="http://schemas.microsoft.com/office/powerpoint/2010/main" val="158342068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000" dirty="0"/>
              <a:t>Initiative </a:t>
            </a:r>
            <a:r>
              <a:rPr lang="en-US" sz="4000" dirty="0" smtClean="0"/>
              <a:t>Eight Cont’d</a:t>
            </a:r>
            <a:endParaRPr lang="en-US" sz="4000" dirty="0"/>
          </a:p>
        </p:txBody>
      </p:sp>
      <p:sp>
        <p:nvSpPr>
          <p:cNvPr id="2" name="Content Placeholder 1"/>
          <p:cNvSpPr>
            <a:spLocks noGrp="1"/>
          </p:cNvSpPr>
          <p:nvPr>
            <p:ph idx="1"/>
          </p:nvPr>
        </p:nvSpPr>
        <p:spPr/>
        <p:txBody>
          <a:bodyPr>
            <a:normAutofit fontScale="47500" lnSpcReduction="20000"/>
          </a:bodyPr>
          <a:lstStyle/>
          <a:p>
            <a:pPr marL="0" indent="0">
              <a:buNone/>
            </a:pPr>
            <a:endParaRPr lang="en-US" sz="1800" dirty="0" smtClean="0"/>
          </a:p>
          <a:p>
            <a:r>
              <a:rPr lang="en-US" u="sng" dirty="0">
                <a:solidFill>
                  <a:srgbClr val="00338D"/>
                </a:solidFill>
              </a:rPr>
              <a:t>Student Sections Action Items:</a:t>
            </a:r>
          </a:p>
          <a:p>
            <a:pPr marL="0" indent="0">
              <a:buNone/>
            </a:pPr>
            <a:r>
              <a:rPr lang="en-US" dirty="0">
                <a:solidFill>
                  <a:srgbClr val="00338D"/>
                </a:solidFill>
              </a:rPr>
              <a:t> </a:t>
            </a:r>
          </a:p>
          <a:p>
            <a:pPr lvl="0"/>
            <a:r>
              <a:rPr lang="en-US" dirty="0">
                <a:solidFill>
                  <a:srgbClr val="00338D"/>
                </a:solidFill>
              </a:rPr>
              <a:t> Prepare newsletters and distribute quarterly.  First quarter newsletter is out.</a:t>
            </a:r>
          </a:p>
          <a:p>
            <a:pPr lvl="0"/>
            <a:r>
              <a:rPr lang="en-US" dirty="0">
                <a:solidFill>
                  <a:srgbClr val="00338D"/>
                </a:solidFill>
              </a:rPr>
              <a:t>Develop a template for gathering information from Professional Divisions – February 15, 2014.  With help from Headquarters, template has been set up.</a:t>
            </a:r>
          </a:p>
          <a:p>
            <a:pPr lvl="0"/>
            <a:r>
              <a:rPr lang="en-US" dirty="0">
                <a:solidFill>
                  <a:srgbClr val="00338D"/>
                </a:solidFill>
              </a:rPr>
              <a:t>Distribute information about professional divisions at least once a quarter.  Information is being incorporated into the newsletter.</a:t>
            </a:r>
          </a:p>
          <a:p>
            <a:pPr lvl="0"/>
            <a:r>
              <a:rPr lang="en-US" dirty="0">
                <a:solidFill>
                  <a:srgbClr val="00338D"/>
                </a:solidFill>
              </a:rPr>
              <a:t>NEW ACTION ITEM.  Stay in touch with all student sections and especially new ones or those in trouble.  Subcommittee to do this action has been established.</a:t>
            </a:r>
          </a:p>
          <a:p>
            <a:pPr marL="0" indent="0">
              <a:buNone/>
            </a:pPr>
            <a:r>
              <a:rPr lang="en-US" dirty="0">
                <a:solidFill>
                  <a:srgbClr val="00338D"/>
                </a:solidFill>
              </a:rPr>
              <a:t> </a:t>
            </a:r>
          </a:p>
          <a:p>
            <a:r>
              <a:rPr lang="en-US" u="sng" dirty="0">
                <a:solidFill>
                  <a:srgbClr val="00338D"/>
                </a:solidFill>
              </a:rPr>
              <a:t>Professional Divisions Action Items:</a:t>
            </a:r>
          </a:p>
          <a:p>
            <a:pPr marL="0" indent="0">
              <a:buNone/>
            </a:pPr>
            <a:r>
              <a:rPr lang="en-US" dirty="0">
                <a:solidFill>
                  <a:srgbClr val="00338D"/>
                </a:solidFill>
              </a:rPr>
              <a:t> </a:t>
            </a:r>
          </a:p>
          <a:p>
            <a:pPr lvl="0"/>
            <a:r>
              <a:rPr lang="en-US" dirty="0" smtClean="0">
                <a:solidFill>
                  <a:srgbClr val="00338D"/>
                </a:solidFill>
              </a:rPr>
              <a:t>Designate </a:t>
            </a:r>
            <a:r>
              <a:rPr lang="en-US" dirty="0">
                <a:solidFill>
                  <a:srgbClr val="00338D"/>
                </a:solidFill>
              </a:rPr>
              <a:t>a contact person in each division for student sections and local sections – December 15, 2013.  Mostly complete.</a:t>
            </a:r>
          </a:p>
          <a:p>
            <a:pPr lvl="0"/>
            <a:r>
              <a:rPr lang="en-US" dirty="0">
                <a:solidFill>
                  <a:srgbClr val="00338D"/>
                </a:solidFill>
              </a:rPr>
              <a:t>Ask divisions to identify opportunities for students – January 31, 2014.  Underway</a:t>
            </a:r>
          </a:p>
          <a:p>
            <a:pPr lvl="0"/>
            <a:r>
              <a:rPr lang="en-US" dirty="0">
                <a:solidFill>
                  <a:srgbClr val="00338D"/>
                </a:solidFill>
              </a:rPr>
              <a:t>Get students involved in topical and national meetings – ongoing.  Underway.</a:t>
            </a:r>
          </a:p>
          <a:p>
            <a:pPr lvl="0"/>
            <a:r>
              <a:rPr lang="en-US" dirty="0">
                <a:solidFill>
                  <a:srgbClr val="00338D"/>
                </a:solidFill>
              </a:rPr>
              <a:t>Professional divisions identify a person to connect with students and new members attending division meetings and get them involved in division activities – November 30, 2013.  Ongoing.  Now listed as an expectation of division chairs.  Note that PDC has a website where divisions can share information on opportunities for involvement.</a:t>
            </a:r>
          </a:p>
          <a:p>
            <a:pPr lvl="1">
              <a:spcBef>
                <a:spcPts val="600"/>
              </a:spcBef>
            </a:pPr>
            <a:endParaRPr lang="en-US" sz="1800" dirty="0" smtClean="0"/>
          </a:p>
        </p:txBody>
      </p:sp>
      <p:sp>
        <p:nvSpPr>
          <p:cNvPr id="3" name="Slide Number Placeholder 2"/>
          <p:cNvSpPr>
            <a:spLocks noGrp="1"/>
          </p:cNvSpPr>
          <p:nvPr>
            <p:ph type="sldNum" sz="quarter" idx="12"/>
          </p:nvPr>
        </p:nvSpPr>
        <p:spPr/>
        <p:txBody>
          <a:bodyPr/>
          <a:lstStyle/>
          <a:p>
            <a:fld id="{40282314-900F-3548-907F-397C26204449}" type="slidenum">
              <a:rPr lang="en-US" smtClean="0">
                <a:solidFill>
                  <a:prstClr val="black">
                    <a:tint val="75000"/>
                  </a:prstClr>
                </a:solidFill>
              </a:rPr>
              <a:pPr/>
              <a:t>33</a:t>
            </a:fld>
            <a:endParaRPr lang="en-US" dirty="0">
              <a:solidFill>
                <a:prstClr val="black">
                  <a:tint val="75000"/>
                </a:prstClr>
              </a:solidFill>
            </a:endParaRPr>
          </a:p>
        </p:txBody>
      </p:sp>
    </p:spTree>
    <p:extLst>
      <p:ext uri="{BB962C8B-B14F-4D97-AF65-F5344CB8AC3E}">
        <p14:creationId xmlns:p14="http://schemas.microsoft.com/office/powerpoint/2010/main" val="95437146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000" dirty="0"/>
              <a:t>Initiative Nine</a:t>
            </a:r>
          </a:p>
        </p:txBody>
      </p:sp>
      <p:sp>
        <p:nvSpPr>
          <p:cNvPr id="2" name="Content Placeholder 1"/>
          <p:cNvSpPr>
            <a:spLocks noGrp="1"/>
          </p:cNvSpPr>
          <p:nvPr>
            <p:ph idx="1"/>
          </p:nvPr>
        </p:nvSpPr>
        <p:spPr>
          <a:xfrm>
            <a:off x="381000" y="1567357"/>
            <a:ext cx="8229600" cy="4871543"/>
          </a:xfrm>
        </p:spPr>
        <p:txBody>
          <a:bodyPr>
            <a:noAutofit/>
          </a:bodyPr>
          <a:lstStyle/>
          <a:p>
            <a:pPr marL="0" indent="0">
              <a:spcBef>
                <a:spcPts val="600"/>
              </a:spcBef>
              <a:buNone/>
            </a:pPr>
            <a:r>
              <a:rPr lang="en-US" sz="2000" dirty="0" smtClean="0"/>
              <a:t>International influence</a:t>
            </a:r>
          </a:p>
          <a:p>
            <a:pPr lvl="1">
              <a:spcBef>
                <a:spcPts val="600"/>
              </a:spcBef>
            </a:pPr>
            <a:r>
              <a:rPr lang="en-US" sz="1800" dirty="0" smtClean="0"/>
              <a:t>Visited numerous countries and spoke to nuclear industry and government leaders and leaders of nuclear societies to set up collaborative relationships</a:t>
            </a:r>
          </a:p>
          <a:p>
            <a:pPr lvl="2">
              <a:spcBef>
                <a:spcPts val="600"/>
              </a:spcBef>
            </a:pPr>
            <a:r>
              <a:rPr lang="en-US" sz="1200" dirty="0" smtClean="0"/>
              <a:t>Mexico, UK, Saudi Arabia, United Arab Emirates, Turkey, Thailand, Malaysia, Vietnam, India, South Korea, China, Austria, France, Canada, Argentina, South Africa, Poland, Czech Republic, Kazakhstan, Indonesia, Russia</a:t>
            </a:r>
          </a:p>
          <a:p>
            <a:pPr lvl="1">
              <a:spcBef>
                <a:spcPts val="600"/>
              </a:spcBef>
            </a:pPr>
            <a:r>
              <a:rPr lang="en-US" sz="1800" dirty="0"/>
              <a:t>Met with and presented to following International ANS local sections:</a:t>
            </a:r>
          </a:p>
          <a:p>
            <a:pPr lvl="2">
              <a:spcBef>
                <a:spcPts val="600"/>
              </a:spcBef>
            </a:pPr>
            <a:r>
              <a:rPr lang="en-US" sz="1200" dirty="0"/>
              <a:t>Latin </a:t>
            </a:r>
            <a:r>
              <a:rPr lang="en-US" sz="1200" dirty="0" smtClean="0"/>
              <a:t>American </a:t>
            </a:r>
            <a:r>
              <a:rPr lang="en-US" sz="1200" dirty="0"/>
              <a:t>local section</a:t>
            </a:r>
          </a:p>
          <a:p>
            <a:pPr lvl="2">
              <a:spcBef>
                <a:spcPts val="600"/>
              </a:spcBef>
            </a:pPr>
            <a:r>
              <a:rPr lang="en-US" sz="1200" dirty="0"/>
              <a:t>Austria local section</a:t>
            </a:r>
          </a:p>
          <a:p>
            <a:pPr lvl="2">
              <a:spcBef>
                <a:spcPts val="600"/>
              </a:spcBef>
            </a:pPr>
            <a:r>
              <a:rPr lang="en-US" sz="1200" dirty="0"/>
              <a:t>French local section</a:t>
            </a:r>
          </a:p>
          <a:p>
            <a:pPr lvl="2">
              <a:spcBef>
                <a:spcPts val="600"/>
              </a:spcBef>
            </a:pPr>
            <a:r>
              <a:rPr lang="en-US" sz="1200" dirty="0"/>
              <a:t>India local </a:t>
            </a:r>
            <a:r>
              <a:rPr lang="en-US" sz="1200" dirty="0" smtClean="0"/>
              <a:t>section</a:t>
            </a:r>
          </a:p>
          <a:p>
            <a:pPr lvl="2">
              <a:spcBef>
                <a:spcPts val="600"/>
              </a:spcBef>
            </a:pPr>
            <a:r>
              <a:rPr lang="en-US" sz="1200" dirty="0" smtClean="0"/>
              <a:t>Japan local section</a:t>
            </a:r>
          </a:p>
          <a:p>
            <a:pPr lvl="2">
              <a:spcBef>
                <a:spcPts val="600"/>
              </a:spcBef>
            </a:pPr>
            <a:r>
              <a:rPr lang="en-US" sz="1200" dirty="0" smtClean="0"/>
              <a:t>Korea local section</a:t>
            </a:r>
            <a:endParaRPr lang="en-US" sz="1200" dirty="0"/>
          </a:p>
          <a:p>
            <a:pPr lvl="1">
              <a:spcBef>
                <a:spcPts val="600"/>
              </a:spcBef>
            </a:pPr>
            <a:r>
              <a:rPr lang="en-US" sz="1800" dirty="0"/>
              <a:t>Met with Presidents and Executive Directors of National Academy of Science and National Academy of Engineering to establish more collaborative relationships and coordination of activities</a:t>
            </a:r>
          </a:p>
          <a:p>
            <a:pPr lvl="1">
              <a:spcBef>
                <a:spcPts val="600"/>
              </a:spcBef>
            </a:pPr>
            <a:endParaRPr lang="en-US" sz="2000" dirty="0" smtClean="0"/>
          </a:p>
        </p:txBody>
      </p:sp>
      <p:sp>
        <p:nvSpPr>
          <p:cNvPr id="3" name="Slide Number Placeholder 2"/>
          <p:cNvSpPr>
            <a:spLocks noGrp="1"/>
          </p:cNvSpPr>
          <p:nvPr>
            <p:ph type="sldNum" sz="quarter" idx="12"/>
          </p:nvPr>
        </p:nvSpPr>
        <p:spPr/>
        <p:txBody>
          <a:bodyPr/>
          <a:lstStyle/>
          <a:p>
            <a:fld id="{40282314-900F-3548-907F-397C26204449}" type="slidenum">
              <a:rPr lang="en-US" smtClean="0"/>
              <a:t>34</a:t>
            </a:fld>
            <a:endParaRPr lang="en-US" dirty="0"/>
          </a:p>
        </p:txBody>
      </p:sp>
    </p:spTree>
    <p:extLst>
      <p:ext uri="{BB962C8B-B14F-4D97-AF65-F5344CB8AC3E}">
        <p14:creationId xmlns:p14="http://schemas.microsoft.com/office/powerpoint/2010/main" val="246392145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000" dirty="0"/>
              <a:t>Initiative </a:t>
            </a:r>
            <a:r>
              <a:rPr lang="en-US" sz="4000" dirty="0" smtClean="0"/>
              <a:t>Nine Cont’d</a:t>
            </a:r>
            <a:endParaRPr lang="en-US" sz="4000" dirty="0"/>
          </a:p>
        </p:txBody>
      </p:sp>
      <p:sp>
        <p:nvSpPr>
          <p:cNvPr id="2" name="Content Placeholder 1"/>
          <p:cNvSpPr>
            <a:spLocks noGrp="1"/>
          </p:cNvSpPr>
          <p:nvPr>
            <p:ph idx="1"/>
          </p:nvPr>
        </p:nvSpPr>
        <p:spPr/>
        <p:txBody>
          <a:bodyPr>
            <a:normAutofit fontScale="85000" lnSpcReduction="10000"/>
          </a:bodyPr>
          <a:lstStyle/>
          <a:p>
            <a:pPr marL="0" indent="0">
              <a:spcBef>
                <a:spcPts val="600"/>
              </a:spcBef>
              <a:buNone/>
            </a:pPr>
            <a:r>
              <a:rPr lang="en-US" sz="2000" dirty="0" smtClean="0"/>
              <a:t>International influence (cont.)</a:t>
            </a:r>
          </a:p>
          <a:p>
            <a:pPr lvl="1">
              <a:spcBef>
                <a:spcPts val="600"/>
              </a:spcBef>
            </a:pPr>
            <a:r>
              <a:rPr lang="en-US" sz="2000" dirty="0" smtClean="0"/>
              <a:t>New </a:t>
            </a:r>
            <a:r>
              <a:rPr lang="en-US" sz="2000" dirty="0"/>
              <a:t>International Local </a:t>
            </a:r>
            <a:r>
              <a:rPr lang="en-US" sz="2000" dirty="0" smtClean="0"/>
              <a:t>Sections in </a:t>
            </a:r>
            <a:r>
              <a:rPr lang="en-US" sz="2000" dirty="0"/>
              <a:t>Malaysia, Indonesia, </a:t>
            </a:r>
            <a:r>
              <a:rPr lang="en-US" sz="2000" dirty="0" smtClean="0"/>
              <a:t>UAE, South Africa</a:t>
            </a:r>
          </a:p>
          <a:p>
            <a:pPr lvl="1">
              <a:spcBef>
                <a:spcPts val="600"/>
              </a:spcBef>
            </a:pPr>
            <a:r>
              <a:rPr lang="en-US" sz="2000" dirty="0" smtClean="0"/>
              <a:t>New stronger relationships – South Korea, China and Russia</a:t>
            </a:r>
          </a:p>
          <a:p>
            <a:pPr lvl="1">
              <a:spcBef>
                <a:spcPts val="600"/>
              </a:spcBef>
            </a:pPr>
            <a:r>
              <a:rPr lang="en-US" sz="2000" dirty="0" smtClean="0"/>
              <a:t>Evaluating all International collaborations</a:t>
            </a:r>
          </a:p>
          <a:p>
            <a:pPr lvl="1">
              <a:spcBef>
                <a:spcPts val="600"/>
              </a:spcBef>
            </a:pPr>
            <a:r>
              <a:rPr lang="en-US" sz="2000" dirty="0" smtClean="0"/>
              <a:t>Presentation to all IAEA member states and NGOs</a:t>
            </a:r>
            <a:endParaRPr lang="en-US" sz="2000" dirty="0"/>
          </a:p>
          <a:p>
            <a:pPr lvl="1">
              <a:spcBef>
                <a:spcPts val="600"/>
              </a:spcBef>
            </a:pPr>
            <a:r>
              <a:rPr lang="en-US" sz="2000" dirty="0"/>
              <a:t>Met with incoming President of Health Physics Society to establish more collaborative relationships and coordination of </a:t>
            </a:r>
            <a:r>
              <a:rPr lang="en-US" sz="2000" dirty="0" smtClean="0"/>
              <a:t>activities in the US and internationally</a:t>
            </a:r>
          </a:p>
          <a:p>
            <a:pPr lvl="1">
              <a:spcBef>
                <a:spcPts val="600"/>
              </a:spcBef>
            </a:pPr>
            <a:r>
              <a:rPr lang="en-US" sz="2000" dirty="0" smtClean="0"/>
              <a:t>Evaluating how to greater leverage International Committee to support ANS international relevance and activities</a:t>
            </a:r>
          </a:p>
          <a:p>
            <a:pPr lvl="1"/>
            <a:r>
              <a:rPr lang="en-US" sz="2000" dirty="0" smtClean="0"/>
              <a:t>Working with NRC and National Labs through Standards Board to improve the ANS Standards Development Organization (SDO) status in the US and internationally</a:t>
            </a:r>
          </a:p>
          <a:p>
            <a:pPr lvl="1"/>
            <a:r>
              <a:rPr lang="en-US" sz="2000" dirty="0" smtClean="0"/>
              <a:t>Assigned </a:t>
            </a:r>
            <a:r>
              <a:rPr lang="en-US" sz="2000" dirty="0"/>
              <a:t>official position as “Observer” on ENS Board of Directors</a:t>
            </a:r>
          </a:p>
          <a:p>
            <a:pPr lvl="1"/>
            <a:r>
              <a:rPr lang="en-US" sz="2000" dirty="0"/>
              <a:t>Continue to make presentations internationally to foreign governors, ministers, and NGOs</a:t>
            </a:r>
          </a:p>
          <a:p>
            <a:pPr marL="457200" lvl="1" indent="0">
              <a:spcBef>
                <a:spcPts val="600"/>
              </a:spcBef>
              <a:buNone/>
            </a:pPr>
            <a:endParaRPr lang="en-US" sz="2000" dirty="0" smtClean="0"/>
          </a:p>
          <a:p>
            <a:pPr lvl="2">
              <a:spcBef>
                <a:spcPts val="600"/>
              </a:spcBef>
            </a:pPr>
            <a:endParaRPr lang="en-US" sz="2000" dirty="0" smtClean="0"/>
          </a:p>
        </p:txBody>
      </p:sp>
      <p:sp>
        <p:nvSpPr>
          <p:cNvPr id="3" name="Slide Number Placeholder 2"/>
          <p:cNvSpPr>
            <a:spLocks noGrp="1"/>
          </p:cNvSpPr>
          <p:nvPr>
            <p:ph type="sldNum" sz="quarter" idx="12"/>
          </p:nvPr>
        </p:nvSpPr>
        <p:spPr/>
        <p:txBody>
          <a:bodyPr/>
          <a:lstStyle/>
          <a:p>
            <a:fld id="{40282314-900F-3548-907F-397C26204449}" type="slidenum">
              <a:rPr lang="en-US" smtClean="0"/>
              <a:t>35</a:t>
            </a:fld>
            <a:endParaRPr lang="en-US" dirty="0"/>
          </a:p>
        </p:txBody>
      </p:sp>
    </p:spTree>
    <p:extLst>
      <p:ext uri="{BB962C8B-B14F-4D97-AF65-F5344CB8AC3E}">
        <p14:creationId xmlns:p14="http://schemas.microsoft.com/office/powerpoint/2010/main" val="83939703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24357"/>
            <a:ext cx="7031115" cy="1143000"/>
          </a:xfrm>
        </p:spPr>
        <p:txBody>
          <a:bodyPr/>
          <a:lstStyle/>
          <a:p>
            <a:pPr>
              <a:lnSpc>
                <a:spcPts val="4000"/>
              </a:lnSpc>
            </a:pPr>
            <a:r>
              <a:rPr lang="en-US" sz="4000" dirty="0"/>
              <a:t>ANS and the International Community</a:t>
            </a:r>
          </a:p>
        </p:txBody>
      </p:sp>
      <p:sp>
        <p:nvSpPr>
          <p:cNvPr id="3" name="Content Placeholder 2"/>
          <p:cNvSpPr>
            <a:spLocks noGrp="1"/>
          </p:cNvSpPr>
          <p:nvPr>
            <p:ph idx="1"/>
          </p:nvPr>
        </p:nvSpPr>
        <p:spPr>
          <a:xfrm>
            <a:off x="2076450" y="1736833"/>
            <a:ext cx="6534150" cy="4525963"/>
          </a:xfrm>
        </p:spPr>
        <p:txBody>
          <a:bodyPr>
            <a:normAutofit fontScale="85000" lnSpcReduction="10000"/>
          </a:bodyPr>
          <a:lstStyle/>
          <a:p>
            <a:pPr marL="0" indent="0">
              <a:spcBef>
                <a:spcPts val="1200"/>
              </a:spcBef>
              <a:buNone/>
            </a:pPr>
            <a:r>
              <a:rPr lang="en-US" sz="2000" dirty="0" smtClean="0"/>
              <a:t>Goals</a:t>
            </a:r>
          </a:p>
          <a:p>
            <a:pPr marL="457200" indent="-457200">
              <a:spcBef>
                <a:spcPts val="1200"/>
              </a:spcBef>
              <a:buFont typeface="+mj-lt"/>
              <a:buAutoNum type="arabicPeriod"/>
            </a:pPr>
            <a:r>
              <a:rPr lang="en-US" sz="2000" dirty="0" smtClean="0"/>
              <a:t>Establish ANS as a global leader in NS&amp;T and professional </a:t>
            </a:r>
            <a:r>
              <a:rPr lang="en-US" sz="2000" dirty="0"/>
              <a:t>society </a:t>
            </a:r>
            <a:r>
              <a:rPr lang="en-US" sz="2000" dirty="0" smtClean="0"/>
              <a:t>leadership</a:t>
            </a:r>
          </a:p>
          <a:p>
            <a:pPr lvl="1">
              <a:spcBef>
                <a:spcPts val="1200"/>
              </a:spcBef>
            </a:pPr>
            <a:r>
              <a:rPr lang="en-US" sz="1600" dirty="0" smtClean="0"/>
              <a:t>Learn </a:t>
            </a:r>
            <a:r>
              <a:rPr lang="en-US" sz="1600" dirty="0"/>
              <a:t>from each other</a:t>
            </a:r>
          </a:p>
          <a:p>
            <a:pPr lvl="1">
              <a:spcBef>
                <a:spcPts val="1200"/>
              </a:spcBef>
            </a:pPr>
            <a:r>
              <a:rPr lang="en-US" sz="1600" dirty="0"/>
              <a:t>Strengthen our global voice for the advancement of nuclear science and technology</a:t>
            </a:r>
          </a:p>
          <a:p>
            <a:pPr lvl="1">
              <a:spcBef>
                <a:spcPts val="1200"/>
              </a:spcBef>
            </a:pPr>
            <a:r>
              <a:rPr lang="en-US" sz="1600" dirty="0"/>
              <a:t>Influence the environment in which we all work</a:t>
            </a:r>
          </a:p>
          <a:p>
            <a:pPr lvl="2">
              <a:spcBef>
                <a:spcPts val="1200"/>
              </a:spcBef>
            </a:pPr>
            <a:r>
              <a:rPr lang="en-US" sz="1600" dirty="0"/>
              <a:t>To continue research and development</a:t>
            </a:r>
          </a:p>
          <a:p>
            <a:pPr lvl="2">
              <a:spcBef>
                <a:spcPts val="1200"/>
              </a:spcBef>
            </a:pPr>
            <a:r>
              <a:rPr lang="en-US" sz="1600" dirty="0"/>
              <a:t>To gain the public trust</a:t>
            </a:r>
          </a:p>
          <a:p>
            <a:pPr lvl="2">
              <a:spcBef>
                <a:spcPts val="1200"/>
              </a:spcBef>
            </a:pPr>
            <a:r>
              <a:rPr lang="en-US" sz="1600" dirty="0"/>
              <a:t>To cultivate a more favorable environment for nuclear </a:t>
            </a:r>
            <a:r>
              <a:rPr lang="en-US" sz="1600" dirty="0" smtClean="0"/>
              <a:t>collectively</a:t>
            </a:r>
          </a:p>
          <a:p>
            <a:pPr lvl="1">
              <a:spcBef>
                <a:spcPts val="1200"/>
              </a:spcBef>
            </a:pPr>
            <a:r>
              <a:rPr lang="en-US" sz="2000" dirty="0" smtClean="0"/>
              <a:t>Increasing </a:t>
            </a:r>
            <a:r>
              <a:rPr lang="en-US" sz="2000" dirty="0"/>
              <a:t>international agreements and </a:t>
            </a:r>
            <a:r>
              <a:rPr lang="en-US" sz="2000" dirty="0" smtClean="0"/>
              <a:t>collaborations</a:t>
            </a:r>
          </a:p>
          <a:p>
            <a:pPr marL="514350" indent="-457200">
              <a:spcBef>
                <a:spcPts val="1200"/>
              </a:spcBef>
              <a:buFont typeface="+mj-lt"/>
              <a:buAutoNum type="arabicPeriod"/>
            </a:pPr>
            <a:r>
              <a:rPr lang="en-US" sz="2400" dirty="0" smtClean="0"/>
              <a:t>Interface with international media/public regarding NS&amp;T </a:t>
            </a:r>
          </a:p>
        </p:txBody>
      </p:sp>
      <p:sp>
        <p:nvSpPr>
          <p:cNvPr id="4" name="Slide Number Placeholder 3"/>
          <p:cNvSpPr>
            <a:spLocks noGrp="1"/>
          </p:cNvSpPr>
          <p:nvPr>
            <p:ph type="sldNum" sz="quarter" idx="12"/>
          </p:nvPr>
        </p:nvSpPr>
        <p:spPr/>
        <p:txBody>
          <a:bodyPr/>
          <a:lstStyle/>
          <a:p>
            <a:fld id="{AC42C604-9185-4D55-83B8-94D2883344E0}" type="slidenum">
              <a:rPr lang="en-US" smtClean="0"/>
              <a:pPr/>
              <a:t>36</a:t>
            </a:fld>
            <a:endParaRPr lang="en-US" dirty="0"/>
          </a:p>
        </p:txBody>
      </p:sp>
      <p:pic>
        <p:nvPicPr>
          <p:cNvPr id="3074" name="Picture 2"/>
          <p:cNvPicPr>
            <a:picLocks noChangeAspect="1" noChangeArrowheads="1"/>
          </p:cNvPicPr>
          <p:nvPr/>
        </p:nvPicPr>
        <p:blipFill rotWithShape="1">
          <a:blip r:embed="rId2">
            <a:extLst>
              <a:ext uri="{28A0092B-C50C-407E-A947-70E740481C1C}">
                <a14:useLocalDpi xmlns:a14="http://schemas.microsoft.com/office/drawing/2010/main"/>
              </a:ext>
            </a:extLst>
          </a:blip>
          <a:srcRect b="6609"/>
          <a:stretch/>
        </p:blipFill>
        <p:spPr bwMode="auto">
          <a:xfrm>
            <a:off x="109538" y="2574925"/>
            <a:ext cx="2066925" cy="206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662369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24357"/>
            <a:ext cx="7031115" cy="1143000"/>
          </a:xfrm>
        </p:spPr>
        <p:txBody>
          <a:bodyPr/>
          <a:lstStyle/>
          <a:p>
            <a:pPr>
              <a:lnSpc>
                <a:spcPts val="4000"/>
              </a:lnSpc>
            </a:pPr>
            <a:r>
              <a:rPr lang="en-US" sz="4000" dirty="0"/>
              <a:t>ANS and the International Community</a:t>
            </a:r>
          </a:p>
        </p:txBody>
      </p:sp>
      <p:sp>
        <p:nvSpPr>
          <p:cNvPr id="3" name="Content Placeholder 2"/>
          <p:cNvSpPr>
            <a:spLocks noGrp="1"/>
          </p:cNvSpPr>
          <p:nvPr>
            <p:ph idx="1"/>
          </p:nvPr>
        </p:nvSpPr>
        <p:spPr>
          <a:xfrm>
            <a:off x="2076450" y="1736833"/>
            <a:ext cx="6534150" cy="4525963"/>
          </a:xfrm>
        </p:spPr>
        <p:txBody>
          <a:bodyPr>
            <a:normAutofit/>
          </a:bodyPr>
          <a:lstStyle/>
          <a:p>
            <a:pPr marL="457200" indent="-457200">
              <a:spcBef>
                <a:spcPts val="1200"/>
              </a:spcBef>
              <a:buFont typeface="+mj-lt"/>
              <a:buAutoNum type="arabicPeriod" startAt="3"/>
            </a:pPr>
            <a:r>
              <a:rPr lang="en-US" sz="2400" dirty="0"/>
              <a:t>Facilitate individual/corporate engagement with international </a:t>
            </a:r>
            <a:r>
              <a:rPr lang="en-US" sz="2400" dirty="0" smtClean="0"/>
              <a:t>counterparts</a:t>
            </a:r>
          </a:p>
          <a:p>
            <a:pPr lvl="1">
              <a:spcBef>
                <a:spcPts val="1200"/>
              </a:spcBef>
            </a:pPr>
            <a:r>
              <a:rPr lang="en-US" sz="2000" dirty="0" smtClean="0"/>
              <a:t>Consider </a:t>
            </a:r>
            <a:r>
              <a:rPr lang="en-US" sz="2000" dirty="0"/>
              <a:t>the value of corporate and individual members</a:t>
            </a:r>
          </a:p>
          <a:p>
            <a:pPr marL="457200" indent="-457200">
              <a:spcBef>
                <a:spcPts val="1200"/>
              </a:spcBef>
              <a:buFont typeface="+mj-lt"/>
              <a:buAutoNum type="arabicPeriod" startAt="3"/>
            </a:pPr>
            <a:r>
              <a:rPr lang="en-US" sz="2400" dirty="0" smtClean="0"/>
              <a:t>Interface </a:t>
            </a:r>
            <a:r>
              <a:rPr lang="en-US" sz="2400" dirty="0"/>
              <a:t>with </a:t>
            </a:r>
            <a:r>
              <a:rPr lang="en-US" sz="2400" dirty="0" smtClean="0"/>
              <a:t>international young </a:t>
            </a:r>
            <a:r>
              <a:rPr lang="en-US" sz="2400" dirty="0"/>
              <a:t>professionals</a:t>
            </a:r>
          </a:p>
          <a:p>
            <a:pPr>
              <a:spcBef>
                <a:spcPts val="1200"/>
              </a:spcBef>
            </a:pPr>
            <a:endParaRPr lang="en-US" sz="2400" dirty="0"/>
          </a:p>
        </p:txBody>
      </p:sp>
      <p:sp>
        <p:nvSpPr>
          <p:cNvPr id="4" name="Slide Number Placeholder 3"/>
          <p:cNvSpPr>
            <a:spLocks noGrp="1"/>
          </p:cNvSpPr>
          <p:nvPr>
            <p:ph type="sldNum" sz="quarter" idx="12"/>
          </p:nvPr>
        </p:nvSpPr>
        <p:spPr/>
        <p:txBody>
          <a:bodyPr/>
          <a:lstStyle/>
          <a:p>
            <a:fld id="{AC42C604-9185-4D55-83B8-94D2883344E0}" type="slidenum">
              <a:rPr lang="en-US" smtClean="0"/>
              <a:pPr/>
              <a:t>37</a:t>
            </a:fld>
            <a:endParaRPr lang="en-US" dirty="0"/>
          </a:p>
        </p:txBody>
      </p:sp>
      <p:pic>
        <p:nvPicPr>
          <p:cNvPr id="3074" name="Picture 2"/>
          <p:cNvPicPr>
            <a:picLocks noChangeAspect="1" noChangeArrowheads="1"/>
          </p:cNvPicPr>
          <p:nvPr/>
        </p:nvPicPr>
        <p:blipFill rotWithShape="1">
          <a:blip r:embed="rId2">
            <a:extLst>
              <a:ext uri="{28A0092B-C50C-407E-A947-70E740481C1C}">
                <a14:useLocalDpi xmlns:a14="http://schemas.microsoft.com/office/drawing/2010/main"/>
              </a:ext>
            </a:extLst>
          </a:blip>
          <a:srcRect b="6609"/>
          <a:stretch/>
        </p:blipFill>
        <p:spPr bwMode="auto">
          <a:xfrm>
            <a:off x="109538" y="2574925"/>
            <a:ext cx="2066925" cy="206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8980318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457200" y="1566864"/>
            <a:ext cx="4038600" cy="4967286"/>
          </a:xfrm>
        </p:spPr>
        <p:txBody>
          <a:bodyPr>
            <a:noAutofit/>
          </a:bodyPr>
          <a:lstStyle/>
          <a:p>
            <a:pPr marL="0" indent="0">
              <a:spcBef>
                <a:spcPts val="1200"/>
              </a:spcBef>
              <a:buNone/>
            </a:pPr>
            <a:r>
              <a:rPr lang="en-US" sz="2000" dirty="0" smtClean="0"/>
              <a:t>Meetings and Programs</a:t>
            </a:r>
          </a:p>
          <a:p>
            <a:pPr lvl="1">
              <a:spcBef>
                <a:spcPts val="1200"/>
              </a:spcBef>
            </a:pPr>
            <a:r>
              <a:rPr lang="en-US" sz="2000" dirty="0"/>
              <a:t>NPC chair </a:t>
            </a:r>
            <a:r>
              <a:rPr lang="en-US" sz="2000" dirty="0" smtClean="0"/>
              <a:t>created a cross-organizational task force to develop a strategic approach to meetings</a:t>
            </a:r>
          </a:p>
          <a:p>
            <a:pPr lvl="1">
              <a:spcBef>
                <a:spcPts val="1200"/>
              </a:spcBef>
            </a:pPr>
            <a:r>
              <a:rPr lang="en-US" sz="2000" dirty="0" smtClean="0"/>
              <a:t>PDCC evaluating the means to enhance and improve professional development opportunities throughout the year</a:t>
            </a:r>
          </a:p>
          <a:p>
            <a:pPr lvl="1">
              <a:spcBef>
                <a:spcPts val="1200"/>
              </a:spcBef>
            </a:pPr>
            <a:r>
              <a:rPr lang="en-US" sz="2000" dirty="0" smtClean="0"/>
              <a:t>Establishing professional development hours program for various ANS activities</a:t>
            </a:r>
          </a:p>
        </p:txBody>
      </p:sp>
      <p:sp>
        <p:nvSpPr>
          <p:cNvPr id="3" name="Slide Number Placeholder 2"/>
          <p:cNvSpPr>
            <a:spLocks noGrp="1"/>
          </p:cNvSpPr>
          <p:nvPr>
            <p:ph type="sldNum" sz="quarter" idx="12"/>
          </p:nvPr>
        </p:nvSpPr>
        <p:spPr/>
        <p:txBody>
          <a:bodyPr/>
          <a:lstStyle/>
          <a:p>
            <a:fld id="{40282314-900F-3548-907F-397C26204449}" type="slidenum">
              <a:rPr lang="en-US" smtClean="0"/>
              <a:t>38</a:t>
            </a:fld>
            <a:endParaRPr lang="en-US" dirty="0"/>
          </a:p>
        </p:txBody>
      </p:sp>
      <p:sp>
        <p:nvSpPr>
          <p:cNvPr id="4" name="Title 3"/>
          <p:cNvSpPr>
            <a:spLocks noGrp="1"/>
          </p:cNvSpPr>
          <p:nvPr>
            <p:ph type="title" idx="4294967295"/>
          </p:nvPr>
        </p:nvSpPr>
        <p:spPr>
          <a:xfrm>
            <a:off x="0" y="423863"/>
            <a:ext cx="6573838" cy="1143000"/>
          </a:xfrm>
          <a:prstGeom prst="rect">
            <a:avLst/>
          </a:prstGeom>
        </p:spPr>
        <p:txBody>
          <a:bodyPr/>
          <a:lstStyle/>
          <a:p>
            <a:r>
              <a:rPr lang="en-US" sz="4000" dirty="0"/>
              <a:t>Initiative Ten</a:t>
            </a:r>
          </a:p>
        </p:txBody>
      </p:sp>
      <p:pic>
        <p:nvPicPr>
          <p:cNvPr id="8" name="Picture 7"/>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486400" y="1783080"/>
            <a:ext cx="3619500" cy="2578894"/>
          </a:xfrm>
          <a:prstGeom prst="rect">
            <a:avLst/>
          </a:prstGeom>
        </p:spPr>
      </p:pic>
      <p:pic>
        <p:nvPicPr>
          <p:cNvPr id="1026" name="Picture 2"/>
          <p:cNvPicPr>
            <a:picLocks noGrp="1" noChangeAspect="1" noChangeArrowheads="1"/>
          </p:cNvPicPr>
          <p:nvPr>
            <p:ph sz="half" idx="2"/>
          </p:nvPr>
        </p:nvPicPr>
        <p:blipFill>
          <a:blip r:embed="rId3" cstate="email">
            <a:extLst>
              <a:ext uri="{28A0092B-C50C-407E-A947-70E740481C1C}">
                <a14:useLocalDpi xmlns:a14="http://schemas.microsoft.com/office/drawing/2010/main"/>
              </a:ext>
            </a:extLst>
          </a:blip>
          <a:srcRect/>
          <a:stretch>
            <a:fillRect/>
          </a:stretch>
        </p:blipFill>
        <p:spPr bwMode="auto">
          <a:xfrm>
            <a:off x="4728443" y="3699745"/>
            <a:ext cx="3401863" cy="2426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7181019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Initiative </a:t>
            </a:r>
            <a:r>
              <a:rPr lang="en-US" dirty="0" smtClean="0"/>
              <a:t>Ten Cont’d</a:t>
            </a:r>
            <a:endParaRPr lang="en-US" dirty="0"/>
          </a:p>
        </p:txBody>
      </p:sp>
      <p:sp>
        <p:nvSpPr>
          <p:cNvPr id="3" name="Content Placeholder 2"/>
          <p:cNvSpPr>
            <a:spLocks noGrp="1"/>
          </p:cNvSpPr>
          <p:nvPr>
            <p:ph idx="1"/>
          </p:nvPr>
        </p:nvSpPr>
        <p:spPr/>
        <p:txBody>
          <a:bodyPr>
            <a:normAutofit fontScale="92500"/>
          </a:bodyPr>
          <a:lstStyle/>
          <a:p>
            <a:pPr marL="0" indent="0">
              <a:spcBef>
                <a:spcPts val="1200"/>
              </a:spcBef>
              <a:buNone/>
            </a:pPr>
            <a:r>
              <a:rPr lang="en-US" sz="2000" dirty="0"/>
              <a:t>Meetings and Programs</a:t>
            </a:r>
          </a:p>
          <a:p>
            <a:pPr lvl="1">
              <a:spcBef>
                <a:spcPts val="1200"/>
              </a:spcBef>
            </a:pPr>
            <a:r>
              <a:rPr lang="en-US" sz="2000" dirty="0" smtClean="0"/>
              <a:t>Meetings changes being implemented at 2013 Winter Meeting</a:t>
            </a:r>
          </a:p>
          <a:p>
            <a:pPr lvl="2">
              <a:spcBef>
                <a:spcPts val="1200"/>
              </a:spcBef>
            </a:pPr>
            <a:r>
              <a:rPr lang="en-US" sz="1600" dirty="0" smtClean="0"/>
              <a:t>President’s Reception now included in student registration</a:t>
            </a:r>
          </a:p>
          <a:p>
            <a:pPr lvl="2">
              <a:spcBef>
                <a:spcPts val="1200"/>
              </a:spcBef>
            </a:pPr>
            <a:r>
              <a:rPr lang="en-US" sz="1600" dirty="0" smtClean="0"/>
              <a:t>Up to five invited speakers per division or teaching group for single day registration at no charge</a:t>
            </a:r>
          </a:p>
          <a:p>
            <a:pPr lvl="2">
              <a:spcBef>
                <a:spcPts val="1200"/>
              </a:spcBef>
            </a:pPr>
            <a:r>
              <a:rPr lang="en-US" sz="1600" dirty="0" smtClean="0"/>
              <a:t>Meeting content to address all aspects nuclear science and technology</a:t>
            </a:r>
          </a:p>
          <a:p>
            <a:pPr lvl="2">
              <a:spcBef>
                <a:spcPts val="1200"/>
              </a:spcBef>
            </a:pPr>
            <a:r>
              <a:rPr lang="en-US" sz="1600" dirty="0" smtClean="0"/>
              <a:t>Improved Student Program to encourage greater participation and value</a:t>
            </a:r>
          </a:p>
          <a:p>
            <a:pPr lvl="2">
              <a:spcBef>
                <a:spcPts val="1200"/>
              </a:spcBef>
            </a:pPr>
            <a:r>
              <a:rPr lang="en-US" sz="1600" dirty="0" smtClean="0"/>
              <a:t>Re-evaluating venues to enhance the meeting experience for all attendees</a:t>
            </a:r>
          </a:p>
          <a:p>
            <a:pPr lvl="1">
              <a:spcBef>
                <a:spcPts val="1200"/>
              </a:spcBef>
            </a:pPr>
            <a:r>
              <a:rPr lang="en-US" sz="2000" dirty="0" smtClean="0"/>
              <a:t>UWC move to Amelia Island</a:t>
            </a:r>
          </a:p>
          <a:p>
            <a:pPr lvl="1">
              <a:spcBef>
                <a:spcPts val="1200"/>
              </a:spcBef>
            </a:pPr>
            <a:r>
              <a:rPr lang="en-US" sz="2000" dirty="0" smtClean="0"/>
              <a:t>National Meetings relocating from some venues starting next year </a:t>
            </a:r>
          </a:p>
          <a:p>
            <a:pPr lvl="2">
              <a:spcBef>
                <a:spcPts val="1200"/>
              </a:spcBef>
            </a:pPr>
            <a:r>
              <a:rPr lang="en-US" sz="1600" dirty="0" smtClean="0"/>
              <a:t>Renegotiating many existing contracts with suppliers/hotels to improve product and reduce costs</a:t>
            </a:r>
          </a:p>
          <a:p>
            <a:pPr marL="1314450" lvl="2" indent="-457200">
              <a:spcBef>
                <a:spcPts val="1200"/>
              </a:spcBef>
              <a:buFont typeface="+mj-lt"/>
              <a:buAutoNum type="romanLcPeriod"/>
            </a:pPr>
            <a:endParaRPr lang="en-US" sz="1600" dirty="0"/>
          </a:p>
          <a:p>
            <a:endParaRPr lang="en-US" dirty="0"/>
          </a:p>
        </p:txBody>
      </p:sp>
      <p:sp>
        <p:nvSpPr>
          <p:cNvPr id="4" name="Slide Number Placeholder 3"/>
          <p:cNvSpPr>
            <a:spLocks noGrp="1"/>
          </p:cNvSpPr>
          <p:nvPr>
            <p:ph type="sldNum" sz="quarter" idx="12"/>
          </p:nvPr>
        </p:nvSpPr>
        <p:spPr/>
        <p:txBody>
          <a:bodyPr/>
          <a:lstStyle/>
          <a:p>
            <a:fld id="{AC42C604-9185-4D55-83B8-94D2883344E0}" type="slidenum">
              <a:rPr lang="en-US" smtClean="0"/>
              <a:pPr/>
              <a:t>39</a:t>
            </a:fld>
            <a:endParaRPr lang="en-US" dirty="0"/>
          </a:p>
        </p:txBody>
      </p:sp>
    </p:spTree>
    <p:extLst>
      <p:ext uri="{BB962C8B-B14F-4D97-AF65-F5344CB8AC3E}">
        <p14:creationId xmlns:p14="http://schemas.microsoft.com/office/powerpoint/2010/main" val="269386082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normAutofit/>
          </a:bodyPr>
          <a:lstStyle/>
          <a:p>
            <a:r>
              <a:rPr lang="en-US" sz="4000" dirty="0"/>
              <a:t>F</a:t>
            </a:r>
            <a:r>
              <a:rPr lang="en-US" dirty="0"/>
              <a:t>lexible</a:t>
            </a:r>
          </a:p>
          <a:p>
            <a:r>
              <a:rPr lang="en-US" sz="4000" dirty="0" smtClean="0"/>
              <a:t>A</a:t>
            </a:r>
            <a:r>
              <a:rPr lang="en-US" dirty="0" smtClean="0"/>
              <a:t>daptable</a:t>
            </a:r>
            <a:endParaRPr lang="en-US" dirty="0"/>
          </a:p>
          <a:p>
            <a:r>
              <a:rPr lang="en-US" sz="4000" dirty="0"/>
              <a:t>S</a:t>
            </a:r>
            <a:r>
              <a:rPr lang="en-US" dirty="0"/>
              <a:t>trategic</a:t>
            </a:r>
          </a:p>
          <a:p>
            <a:r>
              <a:rPr lang="en-US" sz="4000" dirty="0" smtClean="0"/>
              <a:t>T</a:t>
            </a:r>
            <a:r>
              <a:rPr lang="en-US" dirty="0" smtClean="0"/>
              <a:t>ransparent</a:t>
            </a:r>
            <a:endParaRPr lang="en-US" dirty="0"/>
          </a:p>
        </p:txBody>
      </p:sp>
      <p:sp>
        <p:nvSpPr>
          <p:cNvPr id="4" name="Content Placeholder 3"/>
          <p:cNvSpPr>
            <a:spLocks noGrp="1"/>
          </p:cNvSpPr>
          <p:nvPr>
            <p:ph sz="half" idx="2"/>
          </p:nvPr>
        </p:nvSpPr>
        <p:spPr/>
        <p:txBody>
          <a:bodyPr>
            <a:normAutofit/>
          </a:bodyPr>
          <a:lstStyle/>
          <a:p>
            <a:r>
              <a:rPr lang="en-US" sz="4000" dirty="0"/>
              <a:t>T</a:t>
            </a:r>
            <a:r>
              <a:rPr lang="en-US" dirty="0"/>
              <a:t>ransformational</a:t>
            </a:r>
          </a:p>
          <a:p>
            <a:r>
              <a:rPr lang="en-US" sz="4000" dirty="0"/>
              <a:t>R</a:t>
            </a:r>
            <a:r>
              <a:rPr lang="en-US" dirty="0"/>
              <a:t>obust</a:t>
            </a:r>
          </a:p>
          <a:p>
            <a:r>
              <a:rPr lang="en-US" sz="4000" dirty="0" smtClean="0"/>
              <a:t>A</a:t>
            </a:r>
            <a:r>
              <a:rPr lang="en-US" dirty="0" smtClean="0"/>
              <a:t>ccountable</a:t>
            </a:r>
            <a:endParaRPr lang="en-US" dirty="0"/>
          </a:p>
          <a:p>
            <a:r>
              <a:rPr lang="en-US" sz="4000" dirty="0" smtClean="0"/>
              <a:t>C</a:t>
            </a:r>
            <a:r>
              <a:rPr lang="en-US" dirty="0" smtClean="0"/>
              <a:t>ollaborative</a:t>
            </a:r>
          </a:p>
          <a:p>
            <a:r>
              <a:rPr lang="en-US" sz="4000" dirty="0" smtClean="0"/>
              <a:t>Kick ______</a:t>
            </a:r>
            <a:endParaRPr lang="en-US" dirty="0"/>
          </a:p>
          <a:p>
            <a:endParaRPr lang="en-US" dirty="0"/>
          </a:p>
          <a:p>
            <a:endParaRPr lang="en-US" dirty="0"/>
          </a:p>
        </p:txBody>
      </p:sp>
      <p:sp>
        <p:nvSpPr>
          <p:cNvPr id="3" name="Title 2"/>
          <p:cNvSpPr>
            <a:spLocks noGrp="1"/>
          </p:cNvSpPr>
          <p:nvPr>
            <p:ph type="title" idx="4294967295"/>
          </p:nvPr>
        </p:nvSpPr>
        <p:spPr>
          <a:xfrm>
            <a:off x="0" y="423863"/>
            <a:ext cx="6573838" cy="1143000"/>
          </a:xfrm>
          <a:prstGeom prst="rect">
            <a:avLst/>
          </a:prstGeom>
        </p:spPr>
        <p:txBody>
          <a:bodyPr/>
          <a:lstStyle/>
          <a:p>
            <a:r>
              <a:rPr lang="en-US" sz="4000" dirty="0" smtClean="0"/>
              <a:t>Fast </a:t>
            </a:r>
            <a:r>
              <a:rPr lang="en-US" sz="4000" dirty="0" err="1" smtClean="0"/>
              <a:t>Trac</a:t>
            </a:r>
            <a:r>
              <a:rPr lang="en-US" sz="4000" dirty="0" smtClean="0"/>
              <a:t> (K)</a:t>
            </a:r>
            <a:endParaRPr lang="en-US" sz="4000" dirty="0"/>
          </a:p>
        </p:txBody>
      </p:sp>
      <p:sp>
        <p:nvSpPr>
          <p:cNvPr id="5" name="Slide Number Placeholder 4"/>
          <p:cNvSpPr>
            <a:spLocks noGrp="1"/>
          </p:cNvSpPr>
          <p:nvPr>
            <p:ph type="sldNum" sz="quarter" idx="12"/>
          </p:nvPr>
        </p:nvSpPr>
        <p:spPr/>
        <p:txBody>
          <a:bodyPr/>
          <a:lstStyle/>
          <a:p>
            <a:fld id="{40282314-900F-3548-907F-397C26204449}" type="slidenum">
              <a:rPr lang="en-US" smtClean="0"/>
              <a:t>4</a:t>
            </a:fld>
            <a:endParaRPr lang="en-US" dirty="0"/>
          </a:p>
        </p:txBody>
      </p:sp>
    </p:spTree>
    <p:extLst>
      <p:ext uri="{BB962C8B-B14F-4D97-AF65-F5344CB8AC3E}">
        <p14:creationId xmlns:p14="http://schemas.microsoft.com/office/powerpoint/2010/main" val="388906153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Initiative </a:t>
            </a:r>
            <a:r>
              <a:rPr lang="en-US" dirty="0" smtClean="0"/>
              <a:t>Ten Cont’d</a:t>
            </a:r>
            <a:endParaRPr lang="en-US" dirty="0"/>
          </a:p>
        </p:txBody>
      </p:sp>
      <p:sp>
        <p:nvSpPr>
          <p:cNvPr id="3" name="Content Placeholder 2"/>
          <p:cNvSpPr>
            <a:spLocks noGrp="1"/>
          </p:cNvSpPr>
          <p:nvPr>
            <p:ph idx="1"/>
          </p:nvPr>
        </p:nvSpPr>
        <p:spPr/>
        <p:txBody>
          <a:bodyPr>
            <a:normAutofit fontScale="77500" lnSpcReduction="20000"/>
          </a:bodyPr>
          <a:lstStyle/>
          <a:p>
            <a:pPr marL="0" indent="0">
              <a:spcBef>
                <a:spcPts val="1200"/>
              </a:spcBef>
              <a:buNone/>
            </a:pPr>
            <a:r>
              <a:rPr lang="en-US" sz="2100" dirty="0"/>
              <a:t>Updates from the National – Winter Meeting </a:t>
            </a:r>
            <a:endParaRPr lang="en-US" sz="2100" dirty="0" smtClean="0"/>
          </a:p>
          <a:p>
            <a:pPr lvl="1">
              <a:spcBef>
                <a:spcPts val="1200"/>
              </a:spcBef>
            </a:pPr>
            <a:r>
              <a:rPr lang="en-US" sz="2100" dirty="0"/>
              <a:t>Student Program</a:t>
            </a:r>
          </a:p>
          <a:p>
            <a:pPr lvl="2">
              <a:spcBef>
                <a:spcPts val="1200"/>
              </a:spcBef>
            </a:pPr>
            <a:r>
              <a:rPr lang="en-US" sz="1600" dirty="0"/>
              <a:t>115 students signed up to participate in the new program. Verification forms are being reviewed for payment processing. Evaluations are being conducted to analyze the program outcomes and make determinations for moving forward. Initial positive response received from students regarding the inclusion of the Presidents Reception and Expo Luncheon in the registration. Also, favorable responses received from committee meetings attended by the students.  </a:t>
            </a:r>
          </a:p>
          <a:p>
            <a:pPr lvl="1">
              <a:spcBef>
                <a:spcPts val="1200"/>
              </a:spcBef>
            </a:pPr>
            <a:r>
              <a:rPr lang="en-US" sz="2100" dirty="0"/>
              <a:t>Professional Development Hours (PDH) Program</a:t>
            </a:r>
          </a:p>
          <a:p>
            <a:pPr lvl="2">
              <a:spcBef>
                <a:spcPts val="1200"/>
              </a:spcBef>
            </a:pPr>
            <a:r>
              <a:rPr lang="en-US" sz="1600" dirty="0"/>
              <a:t>The PDCC initiated this new program for licensed meeting participants. The requests for PDH where collected via session evaluations. Of the 436 evaluations collected, 102 forms included a request for PDH from a total of 50 different attendees. </a:t>
            </a:r>
          </a:p>
          <a:p>
            <a:pPr lvl="1">
              <a:spcBef>
                <a:spcPts val="1200"/>
              </a:spcBef>
            </a:pPr>
            <a:r>
              <a:rPr lang="en-US" sz="2100" dirty="0"/>
              <a:t>Networking in Expo</a:t>
            </a:r>
          </a:p>
          <a:p>
            <a:pPr lvl="2">
              <a:spcBef>
                <a:spcPts val="1200"/>
              </a:spcBef>
            </a:pPr>
            <a:r>
              <a:rPr lang="en-US" sz="1600" dirty="0"/>
              <a:t>The new division networking opportunity during the Expo luncheon was well received and will be </a:t>
            </a:r>
            <a:r>
              <a:rPr lang="en-US" sz="1600" dirty="0" smtClean="0"/>
              <a:t>repeated.</a:t>
            </a:r>
            <a:endParaRPr lang="en-US" sz="1600" dirty="0"/>
          </a:p>
          <a:p>
            <a:pPr lvl="1">
              <a:spcBef>
                <a:spcPts val="1200"/>
              </a:spcBef>
            </a:pPr>
            <a:r>
              <a:rPr lang="en-US" sz="2100" dirty="0" smtClean="0"/>
              <a:t> </a:t>
            </a:r>
            <a:r>
              <a:rPr lang="en-US" sz="2100" dirty="0"/>
              <a:t>Other Enhancements</a:t>
            </a:r>
          </a:p>
          <a:p>
            <a:pPr lvl="2">
              <a:spcBef>
                <a:spcPts val="1200"/>
              </a:spcBef>
            </a:pPr>
            <a:r>
              <a:rPr lang="en-US" sz="1600" dirty="0"/>
              <a:t>ANS branding included on badges, signage, and banners. </a:t>
            </a:r>
          </a:p>
          <a:p>
            <a:pPr lvl="2">
              <a:spcBef>
                <a:spcPts val="1200"/>
              </a:spcBef>
            </a:pPr>
            <a:r>
              <a:rPr lang="en-US" sz="1600" dirty="0"/>
              <a:t>Ribbons added to include students, first-timers, young members, and others.</a:t>
            </a:r>
          </a:p>
          <a:p>
            <a:pPr lvl="2">
              <a:spcBef>
                <a:spcPts val="1200"/>
              </a:spcBef>
            </a:pPr>
            <a:r>
              <a:rPr lang="en-US" sz="1600" dirty="0"/>
              <a:t>Increased sponsor recognition including awards presented at the 75th Celebratory Dinner</a:t>
            </a:r>
          </a:p>
          <a:p>
            <a:pPr marL="1314450" lvl="2" indent="-457200">
              <a:spcBef>
                <a:spcPts val="1200"/>
              </a:spcBef>
              <a:buFont typeface="+mj-lt"/>
              <a:buAutoNum type="romanLcPeriod"/>
            </a:pPr>
            <a:endParaRPr lang="en-US" sz="1600" dirty="0"/>
          </a:p>
          <a:p>
            <a:endParaRPr lang="en-US" dirty="0"/>
          </a:p>
        </p:txBody>
      </p:sp>
      <p:sp>
        <p:nvSpPr>
          <p:cNvPr id="4" name="Slide Number Placeholder 3"/>
          <p:cNvSpPr>
            <a:spLocks noGrp="1"/>
          </p:cNvSpPr>
          <p:nvPr>
            <p:ph type="sldNum" sz="quarter" idx="12"/>
          </p:nvPr>
        </p:nvSpPr>
        <p:spPr/>
        <p:txBody>
          <a:bodyPr/>
          <a:lstStyle/>
          <a:p>
            <a:fld id="{AC42C604-9185-4D55-83B8-94D2883344E0}" type="slidenum">
              <a:rPr lang="en-US" smtClean="0"/>
              <a:pPr/>
              <a:t>40</a:t>
            </a:fld>
            <a:endParaRPr lang="en-US" dirty="0"/>
          </a:p>
        </p:txBody>
      </p:sp>
    </p:spTree>
    <p:extLst>
      <p:ext uri="{BB962C8B-B14F-4D97-AF65-F5344CB8AC3E}">
        <p14:creationId xmlns:p14="http://schemas.microsoft.com/office/powerpoint/2010/main" val="291266964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Initiative </a:t>
            </a:r>
            <a:r>
              <a:rPr lang="en-US" dirty="0" smtClean="0"/>
              <a:t>Ten Cont’d</a:t>
            </a:r>
            <a:endParaRPr lang="en-US" dirty="0"/>
          </a:p>
        </p:txBody>
      </p:sp>
      <p:sp>
        <p:nvSpPr>
          <p:cNvPr id="3" name="Content Placeholder 2"/>
          <p:cNvSpPr>
            <a:spLocks noGrp="1"/>
          </p:cNvSpPr>
          <p:nvPr>
            <p:ph idx="1"/>
          </p:nvPr>
        </p:nvSpPr>
        <p:spPr/>
        <p:txBody>
          <a:bodyPr>
            <a:normAutofit/>
          </a:bodyPr>
          <a:lstStyle/>
          <a:p>
            <a:pPr marL="0" indent="0">
              <a:spcBef>
                <a:spcPts val="1200"/>
              </a:spcBef>
              <a:buNone/>
            </a:pPr>
            <a:r>
              <a:rPr lang="en-US" sz="1700" dirty="0"/>
              <a:t>Plans for Future Meetings</a:t>
            </a:r>
          </a:p>
          <a:p>
            <a:pPr lvl="1">
              <a:spcBef>
                <a:spcPts val="1200"/>
              </a:spcBef>
            </a:pPr>
            <a:r>
              <a:rPr lang="en-US" sz="1700" dirty="0"/>
              <a:t>Poster Session with Reception</a:t>
            </a:r>
          </a:p>
          <a:p>
            <a:pPr lvl="2">
              <a:spcBef>
                <a:spcPts val="1200"/>
              </a:spcBef>
            </a:pPr>
            <a:r>
              <a:rPr lang="en-US" sz="1400" dirty="0"/>
              <a:t>The NPC is recommending that a Tuesday evening Poster Session Reception be added following the afternoon Technical Sessions. The intent is to reduce the duration of the meeting by allowing sessions to end on Thursday morning on Wednesday afternoon.  If possible this will be initiated in June.  </a:t>
            </a:r>
          </a:p>
          <a:p>
            <a:pPr lvl="1">
              <a:spcBef>
                <a:spcPts val="1200"/>
              </a:spcBef>
            </a:pPr>
            <a:r>
              <a:rPr lang="en-US" sz="1700" dirty="0"/>
              <a:t>Pre- and Post- National Meeting Workshops</a:t>
            </a:r>
          </a:p>
          <a:p>
            <a:pPr lvl="2">
              <a:spcBef>
                <a:spcPts val="1200"/>
              </a:spcBef>
            </a:pPr>
            <a:r>
              <a:rPr lang="en-US" sz="1400" dirty="0"/>
              <a:t>The NPC is also considering allowing divisions to hold one-day workshops before or after the National Meetings provided the venue can accommodate the programs. </a:t>
            </a:r>
          </a:p>
          <a:p>
            <a:pPr lvl="1">
              <a:spcBef>
                <a:spcPts val="1200"/>
              </a:spcBef>
            </a:pPr>
            <a:r>
              <a:rPr lang="en-US" sz="1700" dirty="0"/>
              <a:t>Exhibitor Advisory Council (EAC)</a:t>
            </a:r>
          </a:p>
          <a:p>
            <a:pPr lvl="2">
              <a:spcBef>
                <a:spcPts val="1200"/>
              </a:spcBef>
            </a:pPr>
            <a:r>
              <a:rPr lang="en-US" sz="1400" dirty="0"/>
              <a:t>Director of Meetings and Exhibits networked with exhibits and laid foundation to form an EAC partnering with loyal exhibiting companies to provide them with a voice as we work to improve our National Meeting Expo.  </a:t>
            </a:r>
          </a:p>
          <a:p>
            <a:pPr marL="1314450" lvl="2" indent="-457200">
              <a:spcBef>
                <a:spcPts val="1200"/>
              </a:spcBef>
              <a:buFont typeface="+mj-lt"/>
              <a:buAutoNum type="romanLcPeriod"/>
            </a:pPr>
            <a:endParaRPr lang="en-US" sz="1600" dirty="0"/>
          </a:p>
          <a:p>
            <a:endParaRPr lang="en-US" dirty="0"/>
          </a:p>
        </p:txBody>
      </p:sp>
      <p:sp>
        <p:nvSpPr>
          <p:cNvPr id="4" name="Slide Number Placeholder 3"/>
          <p:cNvSpPr>
            <a:spLocks noGrp="1"/>
          </p:cNvSpPr>
          <p:nvPr>
            <p:ph type="sldNum" sz="quarter" idx="12"/>
          </p:nvPr>
        </p:nvSpPr>
        <p:spPr/>
        <p:txBody>
          <a:bodyPr/>
          <a:lstStyle/>
          <a:p>
            <a:fld id="{AC42C604-9185-4D55-83B8-94D2883344E0}" type="slidenum">
              <a:rPr lang="en-US" smtClean="0"/>
              <a:pPr/>
              <a:t>41</a:t>
            </a:fld>
            <a:endParaRPr lang="en-US" dirty="0"/>
          </a:p>
        </p:txBody>
      </p:sp>
    </p:spTree>
    <p:extLst>
      <p:ext uri="{BB962C8B-B14F-4D97-AF65-F5344CB8AC3E}">
        <p14:creationId xmlns:p14="http://schemas.microsoft.com/office/powerpoint/2010/main" val="312507639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000" dirty="0"/>
              <a:t>Initiative Eleven</a:t>
            </a:r>
          </a:p>
        </p:txBody>
      </p:sp>
      <p:sp>
        <p:nvSpPr>
          <p:cNvPr id="2" name="Content Placeholder 1"/>
          <p:cNvSpPr>
            <a:spLocks noGrp="1"/>
          </p:cNvSpPr>
          <p:nvPr>
            <p:ph idx="1"/>
          </p:nvPr>
        </p:nvSpPr>
        <p:spPr/>
        <p:txBody>
          <a:bodyPr>
            <a:normAutofit lnSpcReduction="10000"/>
          </a:bodyPr>
          <a:lstStyle/>
          <a:p>
            <a:pPr marL="0" indent="0">
              <a:spcBef>
                <a:spcPts val="600"/>
              </a:spcBef>
              <a:buNone/>
            </a:pPr>
            <a:r>
              <a:rPr lang="en-US" sz="2000" dirty="0" smtClean="0"/>
              <a:t>Communications</a:t>
            </a:r>
          </a:p>
          <a:p>
            <a:pPr lvl="1">
              <a:spcBef>
                <a:spcPts val="600"/>
              </a:spcBef>
            </a:pPr>
            <a:r>
              <a:rPr lang="en-US" sz="2000" dirty="0">
                <a:solidFill>
                  <a:schemeClr val="tx1"/>
                </a:solidFill>
              </a:rPr>
              <a:t>Irrational fear of nuclear energy and radiation by the public adds to the challenges</a:t>
            </a:r>
          </a:p>
          <a:p>
            <a:pPr lvl="1">
              <a:spcBef>
                <a:spcPts val="600"/>
              </a:spcBef>
            </a:pPr>
            <a:r>
              <a:rPr lang="en-US" sz="2000" dirty="0" smtClean="0">
                <a:solidFill>
                  <a:schemeClr val="tx1"/>
                </a:solidFill>
              </a:rPr>
              <a:t>Environment </a:t>
            </a:r>
            <a:r>
              <a:rPr lang="en-US" sz="2000" dirty="0">
                <a:solidFill>
                  <a:schemeClr val="tx1"/>
                </a:solidFill>
              </a:rPr>
              <a:t>in which we operate is challenging</a:t>
            </a:r>
          </a:p>
          <a:p>
            <a:pPr lvl="1">
              <a:spcBef>
                <a:spcPts val="600"/>
              </a:spcBef>
            </a:pPr>
            <a:r>
              <a:rPr lang="en-US" sz="2000" dirty="0" smtClean="0">
                <a:solidFill>
                  <a:schemeClr val="tx1"/>
                </a:solidFill>
              </a:rPr>
              <a:t>Final detailed implementation plans for recommended strategies and responsible constituent units and schedules for activities delivered in October 2013</a:t>
            </a:r>
          </a:p>
          <a:p>
            <a:pPr lvl="2">
              <a:spcBef>
                <a:spcPts val="600"/>
              </a:spcBef>
            </a:pPr>
            <a:r>
              <a:rPr lang="en-US" sz="1600" dirty="0" smtClean="0"/>
              <a:t>Internal communications</a:t>
            </a:r>
          </a:p>
          <a:p>
            <a:pPr lvl="2">
              <a:spcBef>
                <a:spcPts val="600"/>
              </a:spcBef>
            </a:pPr>
            <a:r>
              <a:rPr lang="en-US" sz="1600" dirty="0" smtClean="0"/>
              <a:t>External communications</a:t>
            </a:r>
            <a:endParaRPr lang="en-US" sz="1600" dirty="0"/>
          </a:p>
          <a:p>
            <a:pPr lvl="1">
              <a:spcBef>
                <a:spcPts val="600"/>
              </a:spcBef>
            </a:pPr>
            <a:r>
              <a:rPr lang="en-US" sz="2000" dirty="0" smtClean="0">
                <a:solidFill>
                  <a:schemeClr val="tx1"/>
                </a:solidFill>
              </a:rPr>
              <a:t>Engaging key stakeholders in addressing board-approved recommendations</a:t>
            </a:r>
          </a:p>
          <a:p>
            <a:pPr lvl="1">
              <a:spcBef>
                <a:spcPts val="600"/>
              </a:spcBef>
            </a:pPr>
            <a:r>
              <a:rPr lang="en-US" sz="2000" dirty="0" smtClean="0">
                <a:solidFill>
                  <a:schemeClr val="tx1"/>
                </a:solidFill>
              </a:rPr>
              <a:t>Number of improvements implemented by November meeting</a:t>
            </a:r>
          </a:p>
          <a:p>
            <a:pPr lvl="1">
              <a:spcBef>
                <a:spcPts val="600"/>
              </a:spcBef>
            </a:pPr>
            <a:r>
              <a:rPr lang="en-US" sz="2000" dirty="0" smtClean="0">
                <a:solidFill>
                  <a:schemeClr val="tx1"/>
                </a:solidFill>
              </a:rPr>
              <a:t>Communications will elaborate on the benefits of nuclear science and technology to improving quality of life</a:t>
            </a:r>
          </a:p>
          <a:p>
            <a:pPr lvl="1">
              <a:spcBef>
                <a:spcPts val="600"/>
              </a:spcBef>
            </a:pPr>
            <a:endParaRPr lang="en-US" sz="2000" dirty="0" smtClean="0"/>
          </a:p>
        </p:txBody>
      </p:sp>
      <p:sp>
        <p:nvSpPr>
          <p:cNvPr id="3" name="Slide Number Placeholder 2"/>
          <p:cNvSpPr>
            <a:spLocks noGrp="1"/>
          </p:cNvSpPr>
          <p:nvPr>
            <p:ph type="sldNum" sz="quarter" idx="12"/>
          </p:nvPr>
        </p:nvSpPr>
        <p:spPr/>
        <p:txBody>
          <a:bodyPr/>
          <a:lstStyle/>
          <a:p>
            <a:fld id="{40282314-900F-3548-907F-397C26204449}" type="slidenum">
              <a:rPr lang="en-US" smtClean="0"/>
              <a:t>42</a:t>
            </a:fld>
            <a:endParaRPr lang="en-US" dirty="0"/>
          </a:p>
        </p:txBody>
      </p:sp>
    </p:spTree>
    <p:extLst>
      <p:ext uri="{BB962C8B-B14F-4D97-AF65-F5344CB8AC3E}">
        <p14:creationId xmlns:p14="http://schemas.microsoft.com/office/powerpoint/2010/main" val="57167570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000" dirty="0"/>
              <a:t>Initiative </a:t>
            </a:r>
            <a:r>
              <a:rPr lang="en-US" sz="4000" dirty="0" smtClean="0"/>
              <a:t>Eleven Cont’d</a:t>
            </a:r>
            <a:endParaRPr lang="en-US" sz="4000" dirty="0"/>
          </a:p>
        </p:txBody>
      </p:sp>
      <p:sp>
        <p:nvSpPr>
          <p:cNvPr id="2" name="Content Placeholder 1"/>
          <p:cNvSpPr>
            <a:spLocks noGrp="1"/>
          </p:cNvSpPr>
          <p:nvPr>
            <p:ph idx="1"/>
          </p:nvPr>
        </p:nvSpPr>
        <p:spPr/>
        <p:txBody>
          <a:bodyPr>
            <a:normAutofit fontScale="62500" lnSpcReduction="20000"/>
          </a:bodyPr>
          <a:lstStyle/>
          <a:p>
            <a:pPr lvl="0"/>
            <a:r>
              <a:rPr lang="en-US" dirty="0" smtClean="0"/>
              <a:t>Implementing </a:t>
            </a:r>
            <a:r>
              <a:rPr lang="en-US" dirty="0"/>
              <a:t>the </a:t>
            </a:r>
            <a:r>
              <a:rPr lang="en-US" dirty="0" smtClean="0"/>
              <a:t>Strategic </a:t>
            </a:r>
            <a:r>
              <a:rPr lang="en-US" dirty="0"/>
              <a:t>C</a:t>
            </a:r>
            <a:r>
              <a:rPr lang="en-US" dirty="0" smtClean="0"/>
              <a:t>ommunications </a:t>
            </a:r>
            <a:r>
              <a:rPr lang="en-US" dirty="0"/>
              <a:t>P</a:t>
            </a:r>
            <a:r>
              <a:rPr lang="en-US" dirty="0" smtClean="0"/>
              <a:t>lan</a:t>
            </a:r>
            <a:endParaRPr lang="en-US" sz="4000" dirty="0"/>
          </a:p>
          <a:p>
            <a:pPr lvl="1"/>
            <a:r>
              <a:rPr lang="en-US" dirty="0"/>
              <a:t>Crisis </a:t>
            </a:r>
            <a:r>
              <a:rPr lang="en-US" dirty="0" smtClean="0"/>
              <a:t>communications </a:t>
            </a:r>
            <a:r>
              <a:rPr lang="en-US" dirty="0"/>
              <a:t>plan</a:t>
            </a:r>
            <a:endParaRPr lang="en-US" sz="3600" dirty="0"/>
          </a:p>
          <a:p>
            <a:pPr lvl="1"/>
            <a:r>
              <a:rPr lang="en-US" dirty="0"/>
              <a:t>Web strategy</a:t>
            </a:r>
            <a:endParaRPr lang="en-US" sz="3600" dirty="0"/>
          </a:p>
          <a:p>
            <a:pPr lvl="1"/>
            <a:r>
              <a:rPr lang="en-US" dirty="0"/>
              <a:t>Reviewing publications</a:t>
            </a:r>
            <a:endParaRPr lang="en-US" sz="3600" dirty="0"/>
          </a:p>
          <a:p>
            <a:pPr lvl="1"/>
            <a:r>
              <a:rPr lang="en-US" dirty="0"/>
              <a:t>Strengthening media program</a:t>
            </a:r>
            <a:endParaRPr lang="en-US" sz="3600" dirty="0"/>
          </a:p>
          <a:p>
            <a:pPr lvl="1"/>
            <a:r>
              <a:rPr lang="en-US" dirty="0"/>
              <a:t>Formalizing training for ANS spokespeople</a:t>
            </a:r>
            <a:endParaRPr lang="en-US" sz="3600" dirty="0"/>
          </a:p>
          <a:p>
            <a:pPr lvl="1"/>
            <a:r>
              <a:rPr lang="en-US" dirty="0"/>
              <a:t>Launching a Policy e-newsletter</a:t>
            </a:r>
            <a:endParaRPr lang="en-US" sz="3600" dirty="0"/>
          </a:p>
          <a:p>
            <a:pPr lvl="0"/>
            <a:r>
              <a:rPr lang="en-US" dirty="0"/>
              <a:t>Expanding the Center’s </a:t>
            </a:r>
            <a:r>
              <a:rPr lang="en-US" dirty="0" smtClean="0"/>
              <a:t>Activities </a:t>
            </a:r>
            <a:endParaRPr lang="en-US" sz="4000" dirty="0"/>
          </a:p>
          <a:p>
            <a:pPr lvl="1"/>
            <a:r>
              <a:rPr lang="en-US" dirty="0"/>
              <a:t>Congressional Seminar Series 5 90-minute sessions and an all-day session</a:t>
            </a:r>
            <a:endParaRPr lang="en-US" sz="3600" dirty="0"/>
          </a:p>
          <a:p>
            <a:pPr lvl="1"/>
            <a:r>
              <a:rPr lang="en-US" dirty="0"/>
              <a:t>Updating and refining public education materials</a:t>
            </a:r>
            <a:endParaRPr lang="en-US" sz="3600" dirty="0"/>
          </a:p>
          <a:p>
            <a:pPr lvl="1"/>
            <a:r>
              <a:rPr lang="en-US" dirty="0"/>
              <a:t>Continuing to expand the website</a:t>
            </a:r>
            <a:endParaRPr lang="en-US" sz="3600" dirty="0"/>
          </a:p>
          <a:p>
            <a:pPr lvl="1"/>
            <a:r>
              <a:rPr lang="en-US" dirty="0"/>
              <a:t>Revising K12 materials to align with teaching standards and will get that out to sections</a:t>
            </a:r>
            <a:endParaRPr lang="en-US" sz="3600" dirty="0"/>
          </a:p>
          <a:p>
            <a:pPr lvl="1"/>
            <a:r>
              <a:rPr lang="en-US" dirty="0"/>
              <a:t>Introducing Nuclear Fundamentals for Journalists series (similar to Congressional Seminar Series but online)</a:t>
            </a:r>
            <a:endParaRPr lang="en-US" sz="3600" dirty="0"/>
          </a:p>
          <a:p>
            <a:pPr lvl="1">
              <a:spcBef>
                <a:spcPts val="600"/>
              </a:spcBef>
            </a:pPr>
            <a:endParaRPr lang="en-US" sz="2000" dirty="0" smtClean="0"/>
          </a:p>
        </p:txBody>
      </p:sp>
      <p:sp>
        <p:nvSpPr>
          <p:cNvPr id="3" name="Slide Number Placeholder 2"/>
          <p:cNvSpPr>
            <a:spLocks noGrp="1"/>
          </p:cNvSpPr>
          <p:nvPr>
            <p:ph type="sldNum" sz="quarter" idx="12"/>
          </p:nvPr>
        </p:nvSpPr>
        <p:spPr/>
        <p:txBody>
          <a:bodyPr/>
          <a:lstStyle/>
          <a:p>
            <a:fld id="{40282314-900F-3548-907F-397C26204449}" type="slidenum">
              <a:rPr lang="en-US" smtClean="0"/>
              <a:t>43</a:t>
            </a:fld>
            <a:endParaRPr lang="en-US" dirty="0"/>
          </a:p>
        </p:txBody>
      </p:sp>
    </p:spTree>
    <p:extLst>
      <p:ext uri="{BB962C8B-B14F-4D97-AF65-F5344CB8AC3E}">
        <p14:creationId xmlns:p14="http://schemas.microsoft.com/office/powerpoint/2010/main" val="116930301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2655" y="1974958"/>
            <a:ext cx="8229600" cy="4525963"/>
          </a:xfrm>
        </p:spPr>
        <p:txBody>
          <a:bodyPr>
            <a:normAutofit/>
          </a:bodyPr>
          <a:lstStyle/>
          <a:p>
            <a:pPr marL="0" indent="0" algn="r">
              <a:buNone/>
            </a:pPr>
            <a:r>
              <a:rPr lang="en-US" sz="2400" dirty="0" smtClean="0">
                <a:hlinkClick r:id="rId2"/>
              </a:rPr>
              <a:t>www.NuclearConnect.org</a:t>
            </a:r>
            <a:endParaRPr lang="en-US" sz="2400" dirty="0" smtClean="0"/>
          </a:p>
          <a:p>
            <a:pPr marL="0" indent="0" algn="r">
              <a:buNone/>
            </a:pPr>
            <a:r>
              <a:rPr lang="en-US" sz="2400" dirty="0" smtClean="0"/>
              <a:t>A public Web site</a:t>
            </a:r>
          </a:p>
        </p:txBody>
      </p:sp>
      <p:sp>
        <p:nvSpPr>
          <p:cNvPr id="4" name="Slide Number Placeholder 3"/>
          <p:cNvSpPr>
            <a:spLocks noGrp="1"/>
          </p:cNvSpPr>
          <p:nvPr>
            <p:ph type="sldNum" sz="quarter" idx="12"/>
          </p:nvPr>
        </p:nvSpPr>
        <p:spPr/>
        <p:txBody>
          <a:bodyPr/>
          <a:lstStyle/>
          <a:p>
            <a:fld id="{AC42C604-9185-4D55-83B8-94D2883344E0}" type="slidenum">
              <a:rPr lang="en-US" smtClean="0"/>
              <a:pPr/>
              <a:t>44</a:t>
            </a:fld>
            <a:endParaRPr lang="en-US" dirty="0"/>
          </a:p>
        </p:txBody>
      </p:sp>
      <p:pic>
        <p:nvPicPr>
          <p:cNvPr id="5122" name="Picture 2" descr="C:\Users\pbowersox\Desktop\nuclear connect.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92655" y="3421062"/>
            <a:ext cx="8354281" cy="293528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392655" y="1537551"/>
            <a:ext cx="3567113" cy="1700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8393656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000" dirty="0"/>
              <a:t>Initiative Twelve</a:t>
            </a:r>
          </a:p>
        </p:txBody>
      </p:sp>
      <p:sp>
        <p:nvSpPr>
          <p:cNvPr id="2" name="Content Placeholder 1"/>
          <p:cNvSpPr>
            <a:spLocks noGrp="1"/>
          </p:cNvSpPr>
          <p:nvPr>
            <p:ph idx="1"/>
          </p:nvPr>
        </p:nvSpPr>
        <p:spPr/>
        <p:txBody>
          <a:bodyPr>
            <a:normAutofit/>
          </a:bodyPr>
          <a:lstStyle/>
          <a:p>
            <a:pPr marL="0" indent="0">
              <a:buNone/>
            </a:pPr>
            <a:r>
              <a:rPr lang="en-US" sz="2800" dirty="0"/>
              <a:t>Make ANS </a:t>
            </a:r>
            <a:r>
              <a:rPr lang="en-US" sz="2800" i="1" dirty="0"/>
              <a:t>the</a:t>
            </a:r>
            <a:r>
              <a:rPr lang="en-US" sz="2800" dirty="0"/>
              <a:t> “Society of Choice” for ALL nuclear science and technology </a:t>
            </a:r>
            <a:r>
              <a:rPr lang="en-US" sz="2800" dirty="0" smtClean="0"/>
              <a:t>professionals</a:t>
            </a:r>
          </a:p>
          <a:p>
            <a:pPr>
              <a:buFontTx/>
              <a:buChar char="-"/>
            </a:pPr>
            <a:r>
              <a:rPr lang="en-US" sz="2000" dirty="0" smtClean="0">
                <a:solidFill>
                  <a:srgbClr val="00338D"/>
                </a:solidFill>
              </a:rPr>
              <a:t>Enhancing ways to improve relevance of Society as a source of standards</a:t>
            </a:r>
          </a:p>
          <a:p>
            <a:pPr lvl="1">
              <a:buFontTx/>
              <a:buChar char="-"/>
            </a:pPr>
            <a:r>
              <a:rPr lang="en-US" sz="1600" dirty="0" smtClean="0">
                <a:solidFill>
                  <a:srgbClr val="00338D"/>
                </a:solidFill>
              </a:rPr>
              <a:t>Goal to be seen as the premier standards development organization</a:t>
            </a:r>
          </a:p>
          <a:p>
            <a:pPr>
              <a:buFontTx/>
              <a:buChar char="-"/>
            </a:pPr>
            <a:r>
              <a:rPr lang="en-US" sz="2000" dirty="0" smtClean="0">
                <a:solidFill>
                  <a:srgbClr val="00338D"/>
                </a:solidFill>
              </a:rPr>
              <a:t>November 2013 Meeting</a:t>
            </a:r>
          </a:p>
          <a:p>
            <a:pPr lvl="1">
              <a:buFontTx/>
              <a:buChar char="-"/>
            </a:pPr>
            <a:r>
              <a:rPr lang="en-US" sz="1600" dirty="0"/>
              <a:t>Celebration of 75th anniversary of discovery of fission</a:t>
            </a:r>
          </a:p>
          <a:p>
            <a:pPr lvl="1">
              <a:buFontTx/>
              <a:buChar char="-"/>
            </a:pPr>
            <a:r>
              <a:rPr lang="en-US" sz="1600" dirty="0"/>
              <a:t>Maximum media </a:t>
            </a:r>
            <a:r>
              <a:rPr lang="en-US" sz="1600" dirty="0" smtClean="0"/>
              <a:t>coverage</a:t>
            </a:r>
          </a:p>
          <a:p>
            <a:pPr marL="342900" lvl="1" indent="-342900">
              <a:buFontTx/>
              <a:buChar char="-"/>
            </a:pPr>
            <a:r>
              <a:rPr lang="en-US" sz="2000" dirty="0"/>
              <a:t>June 2014 </a:t>
            </a:r>
            <a:r>
              <a:rPr lang="en-US" sz="2000" dirty="0" smtClean="0"/>
              <a:t>Meeting</a:t>
            </a:r>
            <a:endParaRPr lang="en-US" sz="2000" dirty="0"/>
          </a:p>
          <a:p>
            <a:pPr lvl="1">
              <a:buFontTx/>
              <a:buChar char="-"/>
            </a:pPr>
            <a:r>
              <a:rPr lang="en-US" sz="1600" dirty="0" smtClean="0"/>
              <a:t>Celebration of the last 59 years of the ANS</a:t>
            </a:r>
          </a:p>
          <a:p>
            <a:pPr marL="342900" lvl="1" indent="-342900">
              <a:buFontTx/>
              <a:buChar char="-"/>
            </a:pPr>
            <a:r>
              <a:rPr lang="en-US" sz="2000" dirty="0"/>
              <a:t>November 2014 </a:t>
            </a:r>
            <a:r>
              <a:rPr lang="en-US" sz="2000" dirty="0" smtClean="0"/>
              <a:t>Meeting</a:t>
            </a:r>
          </a:p>
          <a:p>
            <a:pPr lvl="1">
              <a:buFontTx/>
              <a:buChar char="-"/>
            </a:pPr>
            <a:r>
              <a:rPr lang="en-US" sz="1600" dirty="0"/>
              <a:t>Celebration of 60th anniversary of formation of ANS</a:t>
            </a:r>
          </a:p>
          <a:p>
            <a:pPr marL="342900" lvl="1" indent="-342900">
              <a:buFontTx/>
              <a:buChar char="-"/>
            </a:pPr>
            <a:endParaRPr lang="en-US" sz="2000" dirty="0" smtClean="0"/>
          </a:p>
          <a:p>
            <a:pPr marL="342900" lvl="1" indent="-342900">
              <a:buFontTx/>
              <a:buChar char="-"/>
            </a:pPr>
            <a:endParaRPr lang="en-US" sz="2000" dirty="0"/>
          </a:p>
          <a:p>
            <a:pPr lvl="1">
              <a:buFontTx/>
              <a:buChar char="-"/>
            </a:pPr>
            <a:endParaRPr lang="en-US" sz="1600" dirty="0" smtClean="0"/>
          </a:p>
          <a:p>
            <a:pPr lvl="1">
              <a:buFontTx/>
              <a:buChar char="-"/>
            </a:pPr>
            <a:endParaRPr lang="en-US" sz="1600" dirty="0"/>
          </a:p>
        </p:txBody>
      </p:sp>
      <p:sp>
        <p:nvSpPr>
          <p:cNvPr id="3" name="Slide Number Placeholder 2"/>
          <p:cNvSpPr>
            <a:spLocks noGrp="1"/>
          </p:cNvSpPr>
          <p:nvPr>
            <p:ph type="sldNum" sz="quarter" idx="12"/>
          </p:nvPr>
        </p:nvSpPr>
        <p:spPr/>
        <p:txBody>
          <a:bodyPr/>
          <a:lstStyle/>
          <a:p>
            <a:fld id="{40282314-900F-3548-907F-397C26204449}" type="slidenum">
              <a:rPr lang="en-US" smtClean="0"/>
              <a:t>45</a:t>
            </a:fld>
            <a:endParaRPr lang="en-US" dirty="0"/>
          </a:p>
        </p:txBody>
      </p:sp>
    </p:spTree>
    <p:extLst>
      <p:ext uri="{BB962C8B-B14F-4D97-AF65-F5344CB8AC3E}">
        <p14:creationId xmlns:p14="http://schemas.microsoft.com/office/powerpoint/2010/main" val="19238941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2060"/>
                </a:solidFill>
              </a:rPr>
              <a:t>Thank you</a:t>
            </a:r>
            <a:endParaRPr lang="en-US" dirty="0"/>
          </a:p>
        </p:txBody>
      </p:sp>
      <p:sp>
        <p:nvSpPr>
          <p:cNvPr id="3" name="Content Placeholder 2"/>
          <p:cNvSpPr>
            <a:spLocks noGrp="1"/>
          </p:cNvSpPr>
          <p:nvPr>
            <p:ph idx="1"/>
          </p:nvPr>
        </p:nvSpPr>
        <p:spPr/>
        <p:txBody>
          <a:bodyPr/>
          <a:lstStyle/>
          <a:p>
            <a:pPr marL="0" indent="0">
              <a:buNone/>
            </a:pPr>
            <a:r>
              <a:rPr lang="en-US" dirty="0">
                <a:solidFill>
                  <a:schemeClr val="tx1">
                    <a:lumMod val="85000"/>
                    <a:lumOff val="15000"/>
                  </a:schemeClr>
                </a:solidFill>
              </a:rPr>
              <a:t>Serve the Society that I love in the history of nuclear heroes that have been a part of the American Nuclear Society</a:t>
            </a:r>
          </a:p>
          <a:p>
            <a:pPr marL="0" indent="0">
              <a:buNone/>
            </a:pPr>
            <a:endParaRPr lang="en-US" dirty="0">
              <a:solidFill>
                <a:schemeClr val="tx1">
                  <a:lumMod val="85000"/>
                  <a:lumOff val="15000"/>
                </a:schemeClr>
              </a:solidFill>
            </a:endParaRPr>
          </a:p>
          <a:p>
            <a:endParaRPr lang="en-US" dirty="0"/>
          </a:p>
        </p:txBody>
      </p:sp>
      <p:sp>
        <p:nvSpPr>
          <p:cNvPr id="4" name="Slide Number Placeholder 3"/>
          <p:cNvSpPr>
            <a:spLocks noGrp="1"/>
          </p:cNvSpPr>
          <p:nvPr>
            <p:ph type="sldNum" sz="quarter" idx="12"/>
          </p:nvPr>
        </p:nvSpPr>
        <p:spPr/>
        <p:txBody>
          <a:bodyPr/>
          <a:lstStyle/>
          <a:p>
            <a:fld id="{AC42C604-9185-4D55-83B8-94D2883344E0}" type="slidenum">
              <a:rPr lang="en-US" smtClean="0"/>
              <a:pPr/>
              <a:t>46</a:t>
            </a:fld>
            <a:endParaRPr lang="en-US" dirty="0"/>
          </a:p>
        </p:txBody>
      </p:sp>
      <p:pic>
        <p:nvPicPr>
          <p:cNvPr id="5" name="Picture 4"/>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87159" y="3428999"/>
            <a:ext cx="3505200" cy="646955"/>
          </a:xfrm>
          <a:prstGeom prst="rect">
            <a:avLst/>
          </a:prstGeom>
        </p:spPr>
      </p:pic>
      <p:pic>
        <p:nvPicPr>
          <p:cNvPr id="6" name="Picture 4" descr="P:\Officer Info\Donald Hoffman\Original AOI-cropped.jp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rot="373169">
            <a:off x="1203688" y="3216007"/>
            <a:ext cx="1920212" cy="32615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330109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457200" y="2050325"/>
            <a:ext cx="4038600" cy="4409213"/>
          </a:xfrm>
        </p:spPr>
        <p:txBody>
          <a:bodyPr>
            <a:noAutofit/>
          </a:bodyPr>
          <a:lstStyle/>
          <a:p>
            <a:pPr>
              <a:spcBef>
                <a:spcPts val="600"/>
              </a:spcBef>
            </a:pPr>
            <a:r>
              <a:rPr lang="en-US" sz="1600" dirty="0" smtClean="0"/>
              <a:t>Track 1 – strategic plan with current governance model</a:t>
            </a:r>
          </a:p>
          <a:p>
            <a:pPr lvl="1">
              <a:spcBef>
                <a:spcPts val="600"/>
              </a:spcBef>
            </a:pPr>
            <a:r>
              <a:rPr lang="en-US" sz="1200" dirty="0" smtClean="0"/>
              <a:t>Four subcommittees of Planning committee formed</a:t>
            </a:r>
          </a:p>
          <a:p>
            <a:pPr lvl="2">
              <a:spcBef>
                <a:spcPts val="600"/>
              </a:spcBef>
            </a:pPr>
            <a:r>
              <a:rPr lang="en-US" sz="1200" dirty="0" smtClean="0">
                <a:solidFill>
                  <a:srgbClr val="00338D"/>
                </a:solidFill>
              </a:rPr>
              <a:t>One for each mission component</a:t>
            </a:r>
          </a:p>
          <a:p>
            <a:pPr lvl="1">
              <a:spcBef>
                <a:spcPts val="600"/>
              </a:spcBef>
            </a:pPr>
            <a:r>
              <a:rPr lang="en-US" sz="1200" dirty="0" smtClean="0"/>
              <a:t>Each subcommittee will propose</a:t>
            </a:r>
          </a:p>
          <a:p>
            <a:pPr lvl="2">
              <a:spcBef>
                <a:spcPts val="600"/>
              </a:spcBef>
            </a:pPr>
            <a:r>
              <a:rPr lang="en-US" sz="1200" dirty="0" smtClean="0">
                <a:solidFill>
                  <a:srgbClr val="00338D"/>
                </a:solidFill>
              </a:rPr>
              <a:t>Units to be involved in implementing each goal and strategy</a:t>
            </a:r>
          </a:p>
          <a:p>
            <a:pPr lvl="2">
              <a:spcBef>
                <a:spcPts val="600"/>
              </a:spcBef>
            </a:pPr>
            <a:r>
              <a:rPr lang="en-US" sz="1200" dirty="0" smtClean="0">
                <a:solidFill>
                  <a:srgbClr val="00338D"/>
                </a:solidFill>
              </a:rPr>
              <a:t>Metrics for each strategy</a:t>
            </a:r>
          </a:p>
          <a:p>
            <a:pPr lvl="2">
              <a:spcBef>
                <a:spcPts val="600"/>
              </a:spcBef>
            </a:pPr>
            <a:r>
              <a:rPr lang="en-US" sz="1200" dirty="0" smtClean="0">
                <a:solidFill>
                  <a:srgbClr val="00338D"/>
                </a:solidFill>
              </a:rPr>
              <a:t>Baseline (current) value for each metric</a:t>
            </a:r>
          </a:p>
          <a:p>
            <a:pPr lvl="2">
              <a:spcBef>
                <a:spcPts val="600"/>
              </a:spcBef>
            </a:pPr>
            <a:r>
              <a:rPr lang="en-US" sz="1200" dirty="0" smtClean="0">
                <a:solidFill>
                  <a:srgbClr val="00338D"/>
                </a:solidFill>
              </a:rPr>
              <a:t>Target value or rate for each strategy</a:t>
            </a:r>
          </a:p>
          <a:p>
            <a:pPr lvl="1">
              <a:spcBef>
                <a:spcPts val="600"/>
              </a:spcBef>
            </a:pPr>
            <a:r>
              <a:rPr lang="en-US" sz="1200" dirty="0" smtClean="0"/>
              <a:t>Each subcommittee will discuss/suggest</a:t>
            </a:r>
          </a:p>
          <a:p>
            <a:pPr lvl="2">
              <a:spcBef>
                <a:spcPts val="600"/>
              </a:spcBef>
            </a:pPr>
            <a:r>
              <a:rPr lang="en-US" sz="1200" dirty="0" smtClean="0">
                <a:solidFill>
                  <a:srgbClr val="00338D"/>
                </a:solidFill>
              </a:rPr>
              <a:t>How, if at all, the mission component should be modified</a:t>
            </a:r>
          </a:p>
          <a:p>
            <a:pPr lvl="2">
              <a:spcBef>
                <a:spcPts val="600"/>
              </a:spcBef>
            </a:pPr>
            <a:r>
              <a:rPr lang="en-US" sz="1200" dirty="0" smtClean="0">
                <a:solidFill>
                  <a:srgbClr val="00338D"/>
                </a:solidFill>
              </a:rPr>
              <a:t>What ANS goals in this area should be</a:t>
            </a:r>
          </a:p>
          <a:p>
            <a:pPr lvl="2">
              <a:spcBef>
                <a:spcPts val="600"/>
              </a:spcBef>
            </a:pPr>
            <a:r>
              <a:rPr lang="en-US" sz="1200" dirty="0" smtClean="0">
                <a:solidFill>
                  <a:srgbClr val="00338D"/>
                </a:solidFill>
              </a:rPr>
              <a:t>How ANS should be structured to achieve those goals</a:t>
            </a:r>
          </a:p>
          <a:p>
            <a:pPr lvl="1">
              <a:spcBef>
                <a:spcPts val="600"/>
              </a:spcBef>
            </a:pPr>
            <a:r>
              <a:rPr lang="en-US" sz="1200" dirty="0" smtClean="0"/>
              <a:t>Timeline – report  with recommendations provided September 2013</a:t>
            </a:r>
          </a:p>
          <a:p>
            <a:pPr lvl="2">
              <a:spcBef>
                <a:spcPts val="600"/>
              </a:spcBef>
            </a:pPr>
            <a:endParaRPr lang="en-US" sz="1600" dirty="0"/>
          </a:p>
        </p:txBody>
      </p:sp>
      <p:sp>
        <p:nvSpPr>
          <p:cNvPr id="5" name="Content Placeholder 4"/>
          <p:cNvSpPr>
            <a:spLocks noGrp="1"/>
          </p:cNvSpPr>
          <p:nvPr>
            <p:ph sz="half" idx="2"/>
          </p:nvPr>
        </p:nvSpPr>
        <p:spPr>
          <a:xfrm>
            <a:off x="4648200" y="2050325"/>
            <a:ext cx="4038600" cy="4409213"/>
          </a:xfrm>
        </p:spPr>
        <p:txBody>
          <a:bodyPr>
            <a:normAutofit lnSpcReduction="10000"/>
          </a:bodyPr>
          <a:lstStyle/>
          <a:p>
            <a:pPr>
              <a:spcBef>
                <a:spcPts val="600"/>
              </a:spcBef>
            </a:pPr>
            <a:r>
              <a:rPr lang="en-US" sz="1600" dirty="0"/>
              <a:t>Track 2 – ultimate governance model</a:t>
            </a:r>
          </a:p>
          <a:p>
            <a:pPr lvl="1">
              <a:spcBef>
                <a:spcPts val="600"/>
              </a:spcBef>
            </a:pPr>
            <a:r>
              <a:rPr lang="en-US" sz="1200" dirty="0"/>
              <a:t>Who should be serving (i.e. who should be our members)?</a:t>
            </a:r>
          </a:p>
          <a:p>
            <a:pPr lvl="1">
              <a:spcBef>
                <a:spcPts val="600"/>
              </a:spcBef>
            </a:pPr>
            <a:r>
              <a:rPr lang="en-US" sz="1200" dirty="0"/>
              <a:t>What should ANS accomplish (i.e. what should our long-range goals be)?</a:t>
            </a:r>
          </a:p>
          <a:p>
            <a:pPr lvl="1">
              <a:spcBef>
                <a:spcPts val="600"/>
              </a:spcBef>
            </a:pPr>
            <a:r>
              <a:rPr lang="en-US" sz="1200" dirty="0"/>
              <a:t>How should ANS be structured to achieve those goals?</a:t>
            </a:r>
          </a:p>
          <a:p>
            <a:pPr lvl="1">
              <a:spcBef>
                <a:spcPts val="600"/>
              </a:spcBef>
            </a:pPr>
            <a:r>
              <a:rPr lang="en-US" sz="1200" dirty="0"/>
              <a:t>Timeline – report with recommendations provided September </a:t>
            </a:r>
            <a:r>
              <a:rPr lang="en-US" sz="1200" dirty="0" smtClean="0"/>
              <a:t>2013</a:t>
            </a:r>
          </a:p>
          <a:p>
            <a:pPr marL="457200" lvl="1" indent="0">
              <a:spcBef>
                <a:spcPts val="600"/>
              </a:spcBef>
              <a:buNone/>
            </a:pPr>
            <a:r>
              <a:rPr lang="en-US" sz="1600" u="sng" dirty="0" smtClean="0">
                <a:solidFill>
                  <a:srgbClr val="111C24"/>
                </a:solidFill>
              </a:rPr>
              <a:t>Status</a:t>
            </a:r>
            <a:endParaRPr lang="en-US" sz="1600" u="sng" dirty="0">
              <a:solidFill>
                <a:srgbClr val="111C24"/>
              </a:solidFill>
            </a:endParaRPr>
          </a:p>
          <a:p>
            <a:pPr lvl="1">
              <a:spcBef>
                <a:spcPts val="600"/>
              </a:spcBef>
              <a:buFont typeface="Arial" panose="020B0604020202020204" pitchFamily="34" charset="0"/>
              <a:buChar char="•"/>
            </a:pPr>
            <a:r>
              <a:rPr lang="en-US" sz="1200" dirty="0" smtClean="0"/>
              <a:t>Discussed with Board October 16, 2013 comments/recommendations incorporated</a:t>
            </a:r>
          </a:p>
          <a:p>
            <a:pPr lvl="1">
              <a:spcBef>
                <a:spcPts val="600"/>
              </a:spcBef>
              <a:buFont typeface="Arial" panose="020B0604020202020204" pitchFamily="34" charset="0"/>
              <a:buChar char="•"/>
            </a:pPr>
            <a:r>
              <a:rPr lang="en-US" sz="1200" dirty="0" smtClean="0"/>
              <a:t>Establishing ways to enhance the integration of members into ANS activities</a:t>
            </a:r>
          </a:p>
          <a:p>
            <a:pPr lvl="1">
              <a:spcBef>
                <a:spcPts val="600"/>
              </a:spcBef>
              <a:buFont typeface="Arial" panose="020B0604020202020204" pitchFamily="34" charset="0"/>
              <a:buChar char="•"/>
            </a:pPr>
            <a:r>
              <a:rPr lang="en-US" sz="1200" dirty="0" smtClean="0"/>
              <a:t>Planning Committee working with Local Sections Committee, Professional Divisions Committee and Student Section Committee developed plan that is now in review and implementation</a:t>
            </a:r>
          </a:p>
          <a:p>
            <a:pPr lvl="1">
              <a:spcBef>
                <a:spcPts val="600"/>
              </a:spcBef>
              <a:buFont typeface="Arial" panose="020B0604020202020204" pitchFamily="34" charset="0"/>
              <a:buChar char="•"/>
            </a:pPr>
            <a:r>
              <a:rPr lang="en-US" sz="1200" dirty="0" smtClean="0"/>
              <a:t>Actions and responsible parties identified and implementation underway</a:t>
            </a:r>
            <a:endParaRPr lang="en-US" sz="1200" dirty="0"/>
          </a:p>
        </p:txBody>
      </p:sp>
      <p:sp>
        <p:nvSpPr>
          <p:cNvPr id="3" name="Slide Number Placeholder 2"/>
          <p:cNvSpPr>
            <a:spLocks noGrp="1"/>
          </p:cNvSpPr>
          <p:nvPr>
            <p:ph type="sldNum" sz="quarter" idx="12"/>
          </p:nvPr>
        </p:nvSpPr>
        <p:spPr/>
        <p:txBody>
          <a:bodyPr/>
          <a:lstStyle/>
          <a:p>
            <a:fld id="{40282314-900F-3548-907F-397C26204449}" type="slidenum">
              <a:rPr lang="en-US" smtClean="0"/>
              <a:t>5</a:t>
            </a:fld>
            <a:endParaRPr lang="en-US" dirty="0"/>
          </a:p>
        </p:txBody>
      </p:sp>
      <p:sp>
        <p:nvSpPr>
          <p:cNvPr id="4" name="Title 3"/>
          <p:cNvSpPr>
            <a:spLocks noGrp="1"/>
          </p:cNvSpPr>
          <p:nvPr>
            <p:ph type="title" idx="4294967295"/>
          </p:nvPr>
        </p:nvSpPr>
        <p:spPr>
          <a:xfrm>
            <a:off x="-20638" y="423472"/>
            <a:ext cx="6573838" cy="1143000"/>
          </a:xfrm>
          <a:prstGeom prst="rect">
            <a:avLst/>
          </a:prstGeom>
        </p:spPr>
        <p:txBody>
          <a:bodyPr/>
          <a:lstStyle/>
          <a:p>
            <a:r>
              <a:rPr lang="en-US" sz="4000" dirty="0"/>
              <a:t>Initiative </a:t>
            </a:r>
            <a:r>
              <a:rPr lang="en-US" sz="4000" dirty="0" smtClean="0"/>
              <a:t>One</a:t>
            </a:r>
            <a:endParaRPr lang="en-US" sz="4000" dirty="0"/>
          </a:p>
        </p:txBody>
      </p:sp>
      <p:sp>
        <p:nvSpPr>
          <p:cNvPr id="6" name="TextBox 5"/>
          <p:cNvSpPr txBox="1"/>
          <p:nvPr/>
        </p:nvSpPr>
        <p:spPr>
          <a:xfrm>
            <a:off x="457199" y="1632466"/>
            <a:ext cx="5781675" cy="369332"/>
          </a:xfrm>
          <a:prstGeom prst="rect">
            <a:avLst/>
          </a:prstGeom>
          <a:noFill/>
        </p:spPr>
        <p:txBody>
          <a:bodyPr wrap="square" rtlCol="0">
            <a:spAutoFit/>
          </a:bodyPr>
          <a:lstStyle/>
          <a:p>
            <a:r>
              <a:rPr lang="en-US" dirty="0"/>
              <a:t>Strategic Plan Implementation on parallel </a:t>
            </a:r>
            <a:r>
              <a:rPr lang="en-US" dirty="0" smtClean="0"/>
              <a:t>tracks</a:t>
            </a:r>
            <a:endParaRPr lang="en-US" dirty="0"/>
          </a:p>
        </p:txBody>
      </p:sp>
    </p:spTree>
    <p:extLst>
      <p:ext uri="{BB962C8B-B14F-4D97-AF65-F5344CB8AC3E}">
        <p14:creationId xmlns:p14="http://schemas.microsoft.com/office/powerpoint/2010/main" val="15962377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457200" y="2050325"/>
            <a:ext cx="4038600" cy="4409213"/>
          </a:xfrm>
        </p:spPr>
        <p:txBody>
          <a:bodyPr>
            <a:noAutofit/>
          </a:bodyPr>
          <a:lstStyle/>
          <a:p>
            <a:pPr>
              <a:lnSpc>
                <a:spcPct val="80000"/>
              </a:lnSpc>
            </a:pPr>
            <a:r>
              <a:rPr lang="en-US" sz="1200" dirty="0">
                <a:solidFill>
                  <a:srgbClr val="00338D"/>
                </a:solidFill>
              </a:rPr>
              <a:t>Track 1 is to implement the current ANS Strategic Plan</a:t>
            </a:r>
          </a:p>
        </p:txBody>
      </p:sp>
      <p:sp>
        <p:nvSpPr>
          <p:cNvPr id="5" name="Content Placeholder 4"/>
          <p:cNvSpPr>
            <a:spLocks noGrp="1"/>
          </p:cNvSpPr>
          <p:nvPr>
            <p:ph sz="half" idx="2"/>
          </p:nvPr>
        </p:nvSpPr>
        <p:spPr>
          <a:xfrm>
            <a:off x="4648200" y="2050325"/>
            <a:ext cx="4038600" cy="4409213"/>
          </a:xfrm>
        </p:spPr>
        <p:txBody>
          <a:bodyPr>
            <a:normAutofit fontScale="77500" lnSpcReduction="20000"/>
          </a:bodyPr>
          <a:lstStyle/>
          <a:p>
            <a:r>
              <a:rPr lang="en-US" sz="1500" dirty="0">
                <a:solidFill>
                  <a:srgbClr val="00338D"/>
                </a:solidFill>
              </a:rPr>
              <a:t>Track 2 is to propose a governance model that will allow ANS to serve all nuclear professionals more effectively.  From June through November, the Planning Committee worked primarily on Track</a:t>
            </a:r>
          </a:p>
          <a:p>
            <a:endParaRPr lang="en-US" sz="1600" dirty="0" smtClean="0"/>
          </a:p>
          <a:p>
            <a:r>
              <a:rPr lang="en-US" sz="1600" dirty="0">
                <a:solidFill>
                  <a:srgbClr val="00338D"/>
                </a:solidFill>
              </a:rPr>
              <a:t>A plan to integrate activities of the Local Sections, Student Sections, and Professional Divisions was prepared after the Planning Committee considered who ANS members should be, what products and services ANS should be providing to its members, and what organizational structure would best provide those products and services.  The plan was discussed with the Board of Directors in October.  At the ANS meeting in November and in a follow-up teleconference, Chairs of the Planning Committee, Local Sections Committee, Student Sections Committee, and Professional Divisions Committee, along with the ANS Executive Director, identified a series of actions to implement the proposal the Planning Committee presented to the Board of Directors.  Those actions are being carried out.  The Chair of the Planning Committee will schedule a conference call with the other Committee Chairs at least once each quarter to assess progress</a:t>
            </a:r>
            <a:r>
              <a:rPr lang="en-US" sz="1600" dirty="0"/>
              <a:t>.</a:t>
            </a:r>
          </a:p>
        </p:txBody>
      </p:sp>
      <p:sp>
        <p:nvSpPr>
          <p:cNvPr id="3" name="Slide Number Placeholder 2"/>
          <p:cNvSpPr>
            <a:spLocks noGrp="1"/>
          </p:cNvSpPr>
          <p:nvPr>
            <p:ph type="sldNum" sz="quarter" idx="12"/>
          </p:nvPr>
        </p:nvSpPr>
        <p:spPr/>
        <p:txBody>
          <a:bodyPr/>
          <a:lstStyle/>
          <a:p>
            <a:fld id="{40282314-900F-3548-907F-397C26204449}" type="slidenum">
              <a:rPr lang="en-US" smtClean="0"/>
              <a:t>6</a:t>
            </a:fld>
            <a:endParaRPr lang="en-US" dirty="0"/>
          </a:p>
        </p:txBody>
      </p:sp>
      <p:sp>
        <p:nvSpPr>
          <p:cNvPr id="4" name="Title 3"/>
          <p:cNvSpPr>
            <a:spLocks noGrp="1"/>
          </p:cNvSpPr>
          <p:nvPr>
            <p:ph type="title" idx="4294967295"/>
          </p:nvPr>
        </p:nvSpPr>
        <p:spPr>
          <a:xfrm>
            <a:off x="-20638" y="423472"/>
            <a:ext cx="6573838" cy="1143000"/>
          </a:xfrm>
          <a:prstGeom prst="rect">
            <a:avLst/>
          </a:prstGeom>
        </p:spPr>
        <p:txBody>
          <a:bodyPr/>
          <a:lstStyle/>
          <a:p>
            <a:r>
              <a:rPr lang="en-US" sz="4000" dirty="0"/>
              <a:t>Initiative </a:t>
            </a:r>
            <a:r>
              <a:rPr lang="en-US" sz="4000" dirty="0" smtClean="0"/>
              <a:t>One Cont’d</a:t>
            </a:r>
            <a:endParaRPr lang="en-US" sz="4000" dirty="0"/>
          </a:p>
        </p:txBody>
      </p:sp>
    </p:spTree>
    <p:extLst>
      <p:ext uri="{BB962C8B-B14F-4D97-AF65-F5344CB8AC3E}">
        <p14:creationId xmlns:p14="http://schemas.microsoft.com/office/powerpoint/2010/main" val="204980091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457200" y="2050325"/>
            <a:ext cx="4038600" cy="4409213"/>
          </a:xfrm>
        </p:spPr>
        <p:txBody>
          <a:bodyPr>
            <a:noAutofit/>
          </a:bodyPr>
          <a:lstStyle/>
          <a:p>
            <a:pPr>
              <a:spcBef>
                <a:spcPts val="600"/>
              </a:spcBef>
            </a:pPr>
            <a:r>
              <a:rPr lang="en-US" sz="1200" dirty="0">
                <a:solidFill>
                  <a:srgbClr val="00338D"/>
                </a:solidFill>
              </a:rPr>
              <a:t>To accomplish the goals of Track 1, the Planning Committee has formed three sub committees, one focused on Mission Component 1 of the Strategic Plan, one focused on Mission Component 2, and one focused on Mission Components 3 and 4.  (3 and 4 were combined because they are quite similar)  Each committee will identify, for each strategy under its mission component, the ANS entities involved in implementing that strategy, metrics by which progress can be measured, and current and target values of the metrics.  The Planning Committee has gathered information from Local Sections, Standing Committees, and Professional Divisions on activities they are conducting in support of the ANS Strategic Plan. </a:t>
            </a:r>
          </a:p>
        </p:txBody>
      </p:sp>
      <p:sp>
        <p:nvSpPr>
          <p:cNvPr id="5" name="Content Placeholder 4"/>
          <p:cNvSpPr>
            <a:spLocks noGrp="1"/>
          </p:cNvSpPr>
          <p:nvPr>
            <p:ph sz="half" idx="2"/>
          </p:nvPr>
        </p:nvSpPr>
        <p:spPr>
          <a:xfrm>
            <a:off x="4648200" y="2050325"/>
            <a:ext cx="4038600" cy="4409213"/>
          </a:xfrm>
        </p:spPr>
        <p:txBody>
          <a:bodyPr>
            <a:normAutofit/>
          </a:bodyPr>
          <a:lstStyle/>
          <a:p>
            <a:r>
              <a:rPr lang="en-US" sz="1400" dirty="0">
                <a:solidFill>
                  <a:srgbClr val="00338D"/>
                </a:solidFill>
              </a:rPr>
              <a:t>The three sub-committees have begun to assemble lists of metrics.  The Planning Committee will be working with the Executive Director and his staff to identify the entities responsible for executing each strategy.  By June 2014, the Planning Committee, in collaboration with ANS Headquarters Staff, will have identified the entities involved, proposed metrics for assessing progress, and gathered some information on current values of the metrics.  Implementing the Strategic Plan will require coordination with the entities involved in implanting each strategy and long-term monitoring of the values of key metrics.</a:t>
            </a:r>
          </a:p>
        </p:txBody>
      </p:sp>
      <p:sp>
        <p:nvSpPr>
          <p:cNvPr id="3" name="Slide Number Placeholder 2"/>
          <p:cNvSpPr>
            <a:spLocks noGrp="1"/>
          </p:cNvSpPr>
          <p:nvPr>
            <p:ph type="sldNum" sz="quarter" idx="12"/>
          </p:nvPr>
        </p:nvSpPr>
        <p:spPr/>
        <p:txBody>
          <a:bodyPr/>
          <a:lstStyle/>
          <a:p>
            <a:fld id="{40282314-900F-3548-907F-397C26204449}" type="slidenum">
              <a:rPr lang="en-US" smtClean="0">
                <a:solidFill>
                  <a:prstClr val="black">
                    <a:tint val="75000"/>
                  </a:prstClr>
                </a:solidFill>
              </a:rPr>
              <a:pPr/>
              <a:t>7</a:t>
            </a:fld>
            <a:endParaRPr lang="en-US" dirty="0">
              <a:solidFill>
                <a:prstClr val="black">
                  <a:tint val="75000"/>
                </a:prstClr>
              </a:solidFill>
            </a:endParaRPr>
          </a:p>
        </p:txBody>
      </p:sp>
      <p:sp>
        <p:nvSpPr>
          <p:cNvPr id="4" name="Title 3"/>
          <p:cNvSpPr>
            <a:spLocks noGrp="1"/>
          </p:cNvSpPr>
          <p:nvPr>
            <p:ph type="title" idx="4294967295"/>
          </p:nvPr>
        </p:nvSpPr>
        <p:spPr>
          <a:xfrm>
            <a:off x="-20638" y="423472"/>
            <a:ext cx="6573838" cy="1143000"/>
          </a:xfrm>
          <a:prstGeom prst="rect">
            <a:avLst/>
          </a:prstGeom>
        </p:spPr>
        <p:txBody>
          <a:bodyPr/>
          <a:lstStyle/>
          <a:p>
            <a:r>
              <a:rPr lang="en-US" sz="4000" dirty="0"/>
              <a:t>Initiative </a:t>
            </a:r>
            <a:r>
              <a:rPr lang="en-US" sz="4000" dirty="0" smtClean="0"/>
              <a:t>One Cont’d</a:t>
            </a:r>
            <a:endParaRPr lang="en-US" sz="4000" dirty="0"/>
          </a:p>
        </p:txBody>
      </p:sp>
    </p:spTree>
    <p:extLst>
      <p:ext uri="{BB962C8B-B14F-4D97-AF65-F5344CB8AC3E}">
        <p14:creationId xmlns:p14="http://schemas.microsoft.com/office/powerpoint/2010/main" val="25652618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000" dirty="0"/>
              <a:t>Initiative </a:t>
            </a:r>
            <a:r>
              <a:rPr lang="en-US" sz="4000" dirty="0" smtClean="0"/>
              <a:t>Two</a:t>
            </a:r>
            <a:endParaRPr lang="en-US" sz="4000" dirty="0"/>
          </a:p>
        </p:txBody>
      </p:sp>
      <p:sp>
        <p:nvSpPr>
          <p:cNvPr id="2" name="Content Placeholder 1"/>
          <p:cNvSpPr>
            <a:spLocks noGrp="1"/>
          </p:cNvSpPr>
          <p:nvPr>
            <p:ph idx="1"/>
          </p:nvPr>
        </p:nvSpPr>
        <p:spPr/>
        <p:txBody>
          <a:bodyPr>
            <a:normAutofit/>
          </a:bodyPr>
          <a:lstStyle/>
          <a:p>
            <a:pPr marL="0" indent="0">
              <a:spcBef>
                <a:spcPts val="1200"/>
              </a:spcBef>
              <a:buNone/>
            </a:pPr>
            <a:r>
              <a:rPr lang="en-US" sz="2000" dirty="0" smtClean="0"/>
              <a:t>Membership Development</a:t>
            </a:r>
          </a:p>
          <a:p>
            <a:pPr lvl="1">
              <a:spcBef>
                <a:spcPts val="1200"/>
              </a:spcBef>
            </a:pPr>
            <a:r>
              <a:rPr lang="en-US" sz="2000" dirty="0" smtClean="0"/>
              <a:t>Re-evaluated membership categories and definitions of membership</a:t>
            </a:r>
          </a:p>
          <a:p>
            <a:pPr lvl="1">
              <a:spcBef>
                <a:spcPts val="1200"/>
              </a:spcBef>
            </a:pPr>
            <a:r>
              <a:rPr lang="en-US" sz="2000" dirty="0" smtClean="0"/>
              <a:t>Completed a detailed plan to restructure dues levels and membership categories. </a:t>
            </a:r>
            <a:r>
              <a:rPr lang="en-US" sz="2000" dirty="0"/>
              <a:t>B</a:t>
            </a:r>
            <a:r>
              <a:rPr lang="en-US" sz="2000" dirty="0" smtClean="0"/>
              <a:t>oard approved plan August 2013, to be effective 2014</a:t>
            </a:r>
          </a:p>
          <a:p>
            <a:pPr lvl="1">
              <a:spcBef>
                <a:spcPts val="1200"/>
              </a:spcBef>
            </a:pPr>
            <a:r>
              <a:rPr lang="en-US" sz="2000" dirty="0"/>
              <a:t>Included new category for military nuclear </a:t>
            </a:r>
            <a:r>
              <a:rPr lang="en-US" sz="2000" dirty="0" smtClean="0"/>
              <a:t>professionals</a:t>
            </a:r>
          </a:p>
          <a:p>
            <a:pPr lvl="1">
              <a:spcBef>
                <a:spcPts val="1200"/>
              </a:spcBef>
            </a:pPr>
            <a:r>
              <a:rPr lang="en-US" sz="2000" dirty="0" smtClean="0"/>
              <a:t>Included two (2) reduced meeting fees for International Members</a:t>
            </a:r>
          </a:p>
          <a:p>
            <a:pPr lvl="1">
              <a:spcBef>
                <a:spcPts val="1200"/>
              </a:spcBef>
            </a:pPr>
            <a:r>
              <a:rPr lang="en-US" sz="2000" dirty="0" smtClean="0"/>
              <a:t>Continuing outreach to all NS&amp;T professionals</a:t>
            </a:r>
          </a:p>
          <a:p>
            <a:pPr lvl="1">
              <a:spcBef>
                <a:spcPts val="1200"/>
              </a:spcBef>
            </a:pPr>
            <a:r>
              <a:rPr lang="en-US" sz="2000" dirty="0" smtClean="0"/>
              <a:t>Continuing evaluation of how to increase value of membership to all NS&amp;T categories  of members – individual and corporate</a:t>
            </a:r>
          </a:p>
        </p:txBody>
      </p:sp>
      <p:sp>
        <p:nvSpPr>
          <p:cNvPr id="3" name="Slide Number Placeholder 2"/>
          <p:cNvSpPr>
            <a:spLocks noGrp="1"/>
          </p:cNvSpPr>
          <p:nvPr>
            <p:ph type="sldNum" sz="quarter" idx="12"/>
          </p:nvPr>
        </p:nvSpPr>
        <p:spPr/>
        <p:txBody>
          <a:bodyPr/>
          <a:lstStyle/>
          <a:p>
            <a:fld id="{40282314-900F-3548-907F-397C26204449}" type="slidenum">
              <a:rPr lang="en-US" smtClean="0"/>
              <a:t>8</a:t>
            </a:fld>
            <a:endParaRPr lang="en-US" dirty="0"/>
          </a:p>
        </p:txBody>
      </p:sp>
    </p:spTree>
    <p:extLst>
      <p:ext uri="{BB962C8B-B14F-4D97-AF65-F5344CB8AC3E}">
        <p14:creationId xmlns:p14="http://schemas.microsoft.com/office/powerpoint/2010/main" val="38310361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000" dirty="0"/>
              <a:t>Initiative </a:t>
            </a:r>
            <a:r>
              <a:rPr lang="en-US" sz="4000" dirty="0" smtClean="0"/>
              <a:t>Two Cont’d</a:t>
            </a:r>
            <a:endParaRPr lang="en-US" sz="4000" dirty="0"/>
          </a:p>
        </p:txBody>
      </p:sp>
      <p:sp>
        <p:nvSpPr>
          <p:cNvPr id="2" name="Content Placeholder 1"/>
          <p:cNvSpPr>
            <a:spLocks noGrp="1"/>
          </p:cNvSpPr>
          <p:nvPr>
            <p:ph idx="1"/>
          </p:nvPr>
        </p:nvSpPr>
        <p:spPr/>
        <p:txBody>
          <a:bodyPr>
            <a:normAutofit/>
          </a:bodyPr>
          <a:lstStyle/>
          <a:p>
            <a:pPr marL="0" indent="0">
              <a:spcBef>
                <a:spcPts val="1200"/>
              </a:spcBef>
              <a:buNone/>
            </a:pPr>
            <a:r>
              <a:rPr lang="en-US" sz="2000" dirty="0" smtClean="0"/>
              <a:t>      Local Sections</a:t>
            </a:r>
          </a:p>
          <a:p>
            <a:pPr lvl="1">
              <a:spcBef>
                <a:spcPts val="1200"/>
              </a:spcBef>
            </a:pPr>
            <a:r>
              <a:rPr lang="en-US" sz="2000" dirty="0" smtClean="0"/>
              <a:t>Committee is working towards forging a stronger connection between management of members of the Society and the management and support of members of the local sections</a:t>
            </a:r>
          </a:p>
          <a:p>
            <a:pPr marL="457200" lvl="1" indent="0">
              <a:spcBef>
                <a:spcPts val="1200"/>
              </a:spcBef>
              <a:buNone/>
            </a:pPr>
            <a:r>
              <a:rPr lang="en-US" sz="2000" dirty="0" smtClean="0">
                <a:solidFill>
                  <a:schemeClr val="tx1"/>
                </a:solidFill>
              </a:rPr>
              <a:t>Communications Committee</a:t>
            </a:r>
          </a:p>
          <a:p>
            <a:pPr lvl="1">
              <a:spcBef>
                <a:spcPts val="1200"/>
              </a:spcBef>
            </a:pPr>
            <a:r>
              <a:rPr lang="en-US" sz="2000" dirty="0" smtClean="0"/>
              <a:t>Developing a united membership communication program</a:t>
            </a:r>
          </a:p>
          <a:p>
            <a:pPr lvl="2">
              <a:spcBef>
                <a:spcPts val="1200"/>
              </a:spcBef>
            </a:pPr>
            <a:endParaRPr lang="en-US" sz="1600" dirty="0" smtClean="0"/>
          </a:p>
        </p:txBody>
      </p:sp>
      <p:sp>
        <p:nvSpPr>
          <p:cNvPr id="3" name="Slide Number Placeholder 2"/>
          <p:cNvSpPr>
            <a:spLocks noGrp="1"/>
          </p:cNvSpPr>
          <p:nvPr>
            <p:ph type="sldNum" sz="quarter" idx="12"/>
          </p:nvPr>
        </p:nvSpPr>
        <p:spPr/>
        <p:txBody>
          <a:bodyPr/>
          <a:lstStyle/>
          <a:p>
            <a:fld id="{40282314-900F-3548-907F-397C26204449}" type="slidenum">
              <a:rPr lang="en-US" smtClean="0">
                <a:solidFill>
                  <a:prstClr val="black">
                    <a:tint val="75000"/>
                  </a:prstClr>
                </a:solidFill>
              </a:rPr>
              <a:pPr/>
              <a:t>9</a:t>
            </a:fld>
            <a:endParaRPr lang="en-US" dirty="0">
              <a:solidFill>
                <a:prstClr val="black">
                  <a:tint val="75000"/>
                </a:prstClr>
              </a:solidFill>
            </a:endParaRPr>
          </a:p>
        </p:txBody>
      </p:sp>
    </p:spTree>
    <p:extLst>
      <p:ext uri="{BB962C8B-B14F-4D97-AF65-F5344CB8AC3E}">
        <p14:creationId xmlns:p14="http://schemas.microsoft.com/office/powerpoint/2010/main" val="17515123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ANS-PP-template">
  <a:themeElements>
    <a:clrScheme name="Custom 1">
      <a:dk1>
        <a:sysClr val="windowText" lastClr="000000"/>
      </a:dk1>
      <a:lt1>
        <a:sysClr val="window" lastClr="FFFFFF"/>
      </a:lt1>
      <a:dk2>
        <a:srgbClr val="10233F"/>
      </a:dk2>
      <a:lt2>
        <a:srgbClr val="B3B3B3"/>
      </a:lt2>
      <a:accent1>
        <a:srgbClr val="4F81BD"/>
      </a:accent1>
      <a:accent2>
        <a:srgbClr val="C0504D"/>
      </a:accent2>
      <a:accent3>
        <a:srgbClr val="7D9646"/>
      </a:accent3>
      <a:accent4>
        <a:srgbClr val="8064A2"/>
      </a:accent4>
      <a:accent5>
        <a:srgbClr val="4BACC6"/>
      </a:accent5>
      <a:accent6>
        <a:srgbClr val="E1AC3F"/>
      </a:accent6>
      <a:hlink>
        <a:srgbClr val="3271C9"/>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ANS-PP-template</Template>
  <TotalTime>2810</TotalTime>
  <Words>3150</Words>
  <Application>Microsoft Office PowerPoint</Application>
  <PresentationFormat>On-screen Show (4:3)</PresentationFormat>
  <Paragraphs>479</Paragraphs>
  <Slides>46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46</vt:i4>
      </vt:variant>
    </vt:vector>
  </HeadingPairs>
  <TitlesOfParts>
    <vt:vector size="51" baseType="lpstr">
      <vt:lpstr>Arial</vt:lpstr>
      <vt:lpstr>Calibri</vt:lpstr>
      <vt:lpstr>Georgia</vt:lpstr>
      <vt:lpstr>Times New Roman</vt:lpstr>
      <vt:lpstr>ANS-PP-template</vt:lpstr>
      <vt:lpstr>My Vision for ANS Initiatives and Status </vt:lpstr>
      <vt:lpstr>My Overall Vision</vt:lpstr>
      <vt:lpstr>PowerPoint Presentation</vt:lpstr>
      <vt:lpstr>Fast Trac (K)</vt:lpstr>
      <vt:lpstr>Initiative One</vt:lpstr>
      <vt:lpstr>Initiative One Cont’d</vt:lpstr>
      <vt:lpstr>Initiative One Cont’d</vt:lpstr>
      <vt:lpstr>Initiative Two</vt:lpstr>
      <vt:lpstr>Initiative Two Cont’d</vt:lpstr>
      <vt:lpstr>Initiative Two Cont’d</vt:lpstr>
      <vt:lpstr>Initiative Two Cont’d  </vt:lpstr>
      <vt:lpstr>Initiative Two Cont’d</vt:lpstr>
      <vt:lpstr>Initiative Two Cont’d</vt:lpstr>
      <vt:lpstr>Initiative Two Cont’d </vt:lpstr>
      <vt:lpstr>Initiative Three</vt:lpstr>
      <vt:lpstr>Initiative Three Cont’d</vt:lpstr>
      <vt:lpstr>Initiative Four</vt:lpstr>
      <vt:lpstr>Initiative Four Cont’d</vt:lpstr>
      <vt:lpstr>Initiative Four Cont’d</vt:lpstr>
      <vt:lpstr>Initiative Four Cont’d</vt:lpstr>
      <vt:lpstr>Initiative Five</vt:lpstr>
      <vt:lpstr>Initiative Five Cont’d</vt:lpstr>
      <vt:lpstr>Initiative Five Cont’d</vt:lpstr>
      <vt:lpstr>Initiative Six</vt:lpstr>
      <vt:lpstr>Initiative Six Cont’d</vt:lpstr>
      <vt:lpstr>Initiative Seven</vt:lpstr>
      <vt:lpstr>Initiative Seven Cont’d</vt:lpstr>
      <vt:lpstr>Initiative Seven Cont’d</vt:lpstr>
      <vt:lpstr>Initiative Seven (Cont’d)</vt:lpstr>
      <vt:lpstr>Initiative Seven Cont’d</vt:lpstr>
      <vt:lpstr>Initiative Eight</vt:lpstr>
      <vt:lpstr>Initiative Eight Cont’d</vt:lpstr>
      <vt:lpstr>Initiative Eight Cont’d</vt:lpstr>
      <vt:lpstr>Initiative Nine</vt:lpstr>
      <vt:lpstr>Initiative Nine Cont’d</vt:lpstr>
      <vt:lpstr>ANS and the International Community</vt:lpstr>
      <vt:lpstr>ANS and the International Community</vt:lpstr>
      <vt:lpstr>Initiative Ten</vt:lpstr>
      <vt:lpstr>Initiative Ten Cont’d</vt:lpstr>
      <vt:lpstr>Initiative Ten Cont’d</vt:lpstr>
      <vt:lpstr>Initiative Ten Cont’d</vt:lpstr>
      <vt:lpstr>Initiative Eleven</vt:lpstr>
      <vt:lpstr>Initiative Eleven Cont’d</vt:lpstr>
      <vt:lpstr>PowerPoint Presentation</vt:lpstr>
      <vt:lpstr>Initiative Twelve</vt:lpstr>
      <vt:lpstr>Thank you</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Bonnifer Ballard</dc:creator>
  <cp:lastModifiedBy>Janna Saakyants</cp:lastModifiedBy>
  <cp:revision>180</cp:revision>
  <cp:lastPrinted>2014-05-22T19:05:11Z</cp:lastPrinted>
  <dcterms:created xsi:type="dcterms:W3CDTF">2013-05-22T20:02:52Z</dcterms:created>
  <dcterms:modified xsi:type="dcterms:W3CDTF">2014-05-22T19:10:42Z</dcterms:modified>
</cp:coreProperties>
</file>